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56" r:id="rId4"/>
    <p:sldId id="1812" r:id="rId6"/>
    <p:sldId id="897" r:id="rId7"/>
    <p:sldId id="321" r:id="rId8"/>
    <p:sldId id="322" r:id="rId9"/>
    <p:sldId id="323" r:id="rId10"/>
    <p:sldId id="325" r:id="rId11"/>
    <p:sldId id="326" r:id="rId12"/>
    <p:sldId id="327" r:id="rId13"/>
    <p:sldId id="278" r:id="rId14"/>
    <p:sldId id="303" r:id="rId15"/>
    <p:sldId id="279" r:id="rId16"/>
    <p:sldId id="280" r:id="rId17"/>
    <p:sldId id="304" r:id="rId18"/>
    <p:sldId id="281" r:id="rId19"/>
    <p:sldId id="282" r:id="rId20"/>
    <p:sldId id="283" r:id="rId21"/>
    <p:sldId id="284" r:id="rId22"/>
    <p:sldId id="285" r:id="rId23"/>
    <p:sldId id="286" r:id="rId24"/>
    <p:sldId id="287" r:id="rId25"/>
    <p:sldId id="1832" r:id="rId26"/>
    <p:sldId id="1833" r:id="rId27"/>
    <p:sldId id="1834" r:id="rId28"/>
    <p:sldId id="265" r:id="rId29"/>
    <p:sldId id="1835" r:id="rId30"/>
    <p:sldId id="1836" r:id="rId31"/>
    <p:sldId id="1837" r:id="rId32"/>
    <p:sldId id="1838" r:id="rId33"/>
    <p:sldId id="273" r:id="rId34"/>
    <p:sldId id="274" r:id="rId35"/>
    <p:sldId id="270" r:id="rId36"/>
    <p:sldId id="1839" r:id="rId37"/>
    <p:sldId id="1840" r:id="rId38"/>
    <p:sldId id="1841" r:id="rId39"/>
    <p:sldId id="1842" r:id="rId40"/>
    <p:sldId id="1843" r:id="rId41"/>
    <p:sldId id="1844" r:id="rId42"/>
    <p:sldId id="1845" r:id="rId43"/>
    <p:sldId id="271" r:id="rId44"/>
    <p:sldId id="1846" r:id="rId45"/>
    <p:sldId id="1847" r:id="rId46"/>
    <p:sldId id="1848" r:id="rId47"/>
    <p:sldId id="1849" r:id="rId48"/>
    <p:sldId id="1850" r:id="rId49"/>
    <p:sldId id="307" r:id="rId50"/>
    <p:sldId id="1851" r:id="rId51"/>
    <p:sldId id="305" r:id="rId52"/>
    <p:sldId id="1852" r:id="rId53"/>
    <p:sldId id="308" r:id="rId54"/>
    <p:sldId id="309" r:id="rId55"/>
    <p:sldId id="310" r:id="rId56"/>
    <p:sldId id="311" r:id="rId57"/>
    <p:sldId id="1853" r:id="rId58"/>
    <p:sldId id="1854" r:id="rId59"/>
    <p:sldId id="1855" r:id="rId60"/>
    <p:sldId id="1856" r:id="rId61"/>
    <p:sldId id="1857" r:id="rId62"/>
    <p:sldId id="1858" r:id="rId63"/>
    <p:sldId id="290" r:id="rId64"/>
    <p:sldId id="1859" r:id="rId65"/>
    <p:sldId id="1860" r:id="rId66"/>
    <p:sldId id="1861" r:id="rId67"/>
    <p:sldId id="1862" r:id="rId68"/>
    <p:sldId id="1863" r:id="rId69"/>
    <p:sldId id="1864" r:id="rId70"/>
    <p:sldId id="324" r:id="rId71"/>
    <p:sldId id="1814" r:id="rId72"/>
    <p:sldId id="1815" r:id="rId73"/>
    <p:sldId id="1816"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62" r:id="rId91"/>
    <p:sldId id="363" r:id="rId92"/>
    <p:sldId id="364" r:id="rId93"/>
    <p:sldId id="344" r:id="rId94"/>
    <p:sldId id="375"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1817" r:id="rId113"/>
    <p:sldId id="1818" r:id="rId114"/>
    <p:sldId id="1819" r:id="rId115"/>
    <p:sldId id="312" r:id="rId116"/>
    <p:sldId id="313" r:id="rId117"/>
    <p:sldId id="314" r:id="rId118"/>
    <p:sldId id="315" r:id="rId119"/>
    <p:sldId id="316" r:id="rId120"/>
    <p:sldId id="317" r:id="rId121"/>
    <p:sldId id="365" r:id="rId122"/>
    <p:sldId id="318" r:id="rId123"/>
    <p:sldId id="319" r:id="rId124"/>
    <p:sldId id="367" r:id="rId125"/>
    <p:sldId id="366" r:id="rId126"/>
    <p:sldId id="1820" r:id="rId127"/>
    <p:sldId id="294" r:id="rId128"/>
    <p:sldId id="293" r:id="rId129"/>
    <p:sldId id="295" r:id="rId130"/>
    <p:sldId id="296" r:id="rId131"/>
    <p:sldId id="297" r:id="rId132"/>
    <p:sldId id="306" r:id="rId133"/>
    <p:sldId id="298" r:id="rId134"/>
    <p:sldId id="275" r:id="rId135"/>
    <p:sldId id="276" r:id="rId136"/>
    <p:sldId id="1821" r:id="rId137"/>
    <p:sldId id="277" r:id="rId138"/>
    <p:sldId id="1822" r:id="rId139"/>
    <p:sldId id="291" r:id="rId140"/>
    <p:sldId id="292" r:id="rId141"/>
    <p:sldId id="320" r:id="rId142"/>
    <p:sldId id="1823" r:id="rId143"/>
    <p:sldId id="1824" r:id="rId144"/>
    <p:sldId id="1825" r:id="rId145"/>
    <p:sldId id="1826" r:id="rId146"/>
    <p:sldId id="1827" r:id="rId147"/>
    <p:sldId id="1828" r:id="rId148"/>
    <p:sldId id="299" r:id="rId149"/>
    <p:sldId id="1829" r:id="rId150"/>
    <p:sldId id="301" r:id="rId151"/>
    <p:sldId id="302" r:id="rId152"/>
    <p:sldId id="1830" r:id="rId153"/>
    <p:sldId id="1831" r:id="rId154"/>
    <p:sldId id="289" r:id="rId155"/>
    <p:sldId id="288" r:id="rId156"/>
    <p:sldId id="374" r:id="rId157"/>
    <p:sldId id="300" r:id="rId1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426"/>
    <a:srgbClr val="FFFFFF"/>
    <a:srgbClr val="985402"/>
    <a:srgbClr val="CA6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14" autoAdjust="0"/>
    <p:restoredTop sz="75121" autoAdjust="0"/>
  </p:normalViewPr>
  <p:slideViewPr>
    <p:cSldViewPr snapToGrid="0">
      <p:cViewPr varScale="1">
        <p:scale>
          <a:sx n="83" d="100"/>
          <a:sy n="83" d="100"/>
        </p:scale>
        <p:origin x="9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slide" Target="slides/slide12.xml"/><Relationship Id="rId159" Type="http://schemas.openxmlformats.org/officeDocument/2006/relationships/presProps" Target="presProps.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7" Type="http://schemas.openxmlformats.org/officeDocument/2006/relationships/hyperlink" Target="http://en.wikipedia.org/wiki/Litter" TargetMode="External"/><Relationship Id="rId6" Type="http://schemas.openxmlformats.org/officeDocument/2006/relationships/hyperlink" Target="http://en.wikipedia.org/wiki/Sidewalk" TargetMode="External"/><Relationship Id="rId5" Type="http://schemas.openxmlformats.org/officeDocument/2006/relationships/hyperlink" Target="http://en.wikipedia.org/wiki/Squatter" TargetMode="External"/><Relationship Id="rId4" Type="http://schemas.openxmlformats.org/officeDocument/2006/relationships/hyperlink" Target="http://en.wikipedia.org/wiki/Vandalism" TargetMode="External"/><Relationship Id="rId3" Type="http://schemas.openxmlformats.org/officeDocument/2006/relationships/hyperlink" Target="http://en.wikipedia.org/wiki/Window" TargetMode="External"/><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opensource.apple.com/source/Security/Security-55471/libsecurity_ssl/lib/sslKeyExchange.c"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欢迎继续学习计算机程序设计课程</a:t>
            </a:r>
            <a:endParaRPr lang="zh-CN" altLang="en-US" dirty="0"/>
          </a:p>
        </p:txBody>
      </p:sp>
      <p:sp>
        <p:nvSpPr>
          <p:cNvPr id="4" name="灯片编号占位符 3"/>
          <p:cNvSpPr>
            <a:spLocks noGrp="1"/>
          </p:cNvSpPr>
          <p:nvPr>
            <p:ph type="sldNum" sz="quarter" idx="5"/>
          </p:nvPr>
        </p:nvSpPr>
        <p:spPr/>
        <p:txBody>
          <a:bodyPr/>
          <a:lstStyle/>
          <a:p>
            <a:fld id="{0EA499FE-432E-4C91-A380-102EEE5AAEB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“Gone with the Wind” – more</a:t>
            </a:r>
            <a:r>
              <a:rPr lang="en-US" altLang="zh-CN" baseline="0" dirty="0"/>
              <a:t> than 7 years in writing. </a:t>
            </a:r>
            <a:endParaRPr lang="en-US" altLang="zh-CN" baseline="0"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baseline="0" dirty="0"/>
              <a:t>“</a:t>
            </a:r>
            <a:r>
              <a:rPr lang="en-US" altLang="zh-CN" sz="2000" dirty="0"/>
              <a:t>&lt;</a:t>
            </a:r>
            <a:r>
              <a:rPr lang="zh-CN" altLang="en-US" sz="2000" dirty="0"/>
              <a:t>红楼梦</a:t>
            </a:r>
            <a:r>
              <a:rPr lang="en-US" altLang="zh-CN" sz="2000" dirty="0"/>
              <a:t>&gt;</a:t>
            </a:r>
            <a:r>
              <a:rPr lang="en-US" altLang="zh-CN"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3:</a:t>
            </a:r>
            <a:r>
              <a:rPr lang="en-US" altLang="zh-CN" baseline="0" dirty="0"/>
              <a:t>  </a:t>
            </a:r>
            <a:r>
              <a:rPr lang="zh-CN" altLang="en-US" dirty="0"/>
              <a:t>江， 人，</a:t>
            </a:r>
            <a:endParaRPr lang="en-US" altLang="zh-CN" dirty="0"/>
          </a:p>
          <a:p>
            <a:r>
              <a:rPr lang="en-US" altLang="zh-CN" dirty="0"/>
              <a:t>2:  </a:t>
            </a:r>
            <a:r>
              <a:rPr lang="zh-CN" altLang="en-US" dirty="0"/>
              <a:t>国，生， 千，故，如</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Standard deviation</a:t>
            </a:r>
            <a:r>
              <a:rPr lang="en-US" baseline="0" dirty="0"/>
              <a:t> is key to the quality of service, and key to build trust.   </a:t>
            </a:r>
            <a:r>
              <a:rPr lang="en-US" altLang="zh-CN" baseline="0" dirty="0"/>
              <a:t>&lt;Jack Welch&gt;</a:t>
            </a:r>
            <a:endParaRPr lang="en-US" altLang="zh-CN"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画扇面：</a:t>
            </a:r>
            <a:r>
              <a:rPr lang="en-US" altLang="zh-CN"/>
              <a:t>https://www.bilibili.com/video/BV1Wb411u7L9?p=69</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3095" indent="-514350">
              <a:lnSpc>
                <a:spcPct val="120000"/>
              </a:lnSpc>
              <a:buAutoNum type="arabicPeriod"/>
            </a:pPr>
            <a:r>
              <a:rPr lang="zh-CN" altLang="en-US" dirty="0"/>
              <a:t>临时的寄托或工作 </a:t>
            </a:r>
            <a:r>
              <a:rPr lang="en-US" altLang="zh-CN" dirty="0"/>
              <a:t>( Temporary Work) </a:t>
            </a:r>
            <a:r>
              <a:rPr lang="zh-CN" altLang="en-US" dirty="0"/>
              <a:t>在大学里你会看到很多人选</a:t>
            </a:r>
            <a:r>
              <a:rPr lang="en-US" altLang="zh-CN" dirty="0"/>
              <a:t>IT</a:t>
            </a:r>
            <a:r>
              <a:rPr lang="zh-CN" altLang="en-US" dirty="0"/>
              <a:t>专业的原因和“热爱”没有什么关系，有些人是因为专 业调剂来到这里，有些人是因为要拿一个文凭作为敲门砖（例如，跨专业考上软件专 业的研究生，然后计划以硕士的资格去考公务员），有些人是临时找到这样一份工作， 并不打算做长久。 他们处于低动力、 低技能的状态。 </a:t>
            </a:r>
            <a:endParaRPr lang="en-US" altLang="zh-CN" dirty="0"/>
          </a:p>
          <a:p>
            <a:pPr marL="633095" indent="-514350">
              <a:lnSpc>
                <a:spcPct val="120000"/>
              </a:lnSpc>
              <a:buAutoNum type="arabicPeriod"/>
            </a:pPr>
            <a:r>
              <a:rPr lang="en-US" altLang="zh-CN" dirty="0"/>
              <a:t>2. </a:t>
            </a:r>
            <a:r>
              <a:rPr lang="zh-CN" altLang="en-US" dirty="0"/>
              <a:t>工作 （</a:t>
            </a:r>
            <a:r>
              <a:rPr lang="en-US" altLang="zh-CN" dirty="0"/>
              <a:t>Job</a:t>
            </a:r>
            <a:r>
              <a:rPr lang="zh-CN" altLang="en-US" dirty="0"/>
              <a:t>） 这就是一个能挣钱养家的营生，如果别的营生更赚钱，那就会跳到别的地方去。一些 人留在这个职业里，只不过是因为他不会做别的。这些人会经常问“软件开发做到</a:t>
            </a:r>
            <a:r>
              <a:rPr lang="en-US" altLang="zh-CN" dirty="0"/>
              <a:t>35</a:t>
            </a:r>
            <a:r>
              <a:rPr lang="zh-CN" altLang="en-US" dirty="0"/>
              <a:t>岁以后怎么办”这样的问题。当然，如果了解和体会了软件开发的投入和回报的关系， 这些人的心态会进步到下一个阶段。 </a:t>
            </a:r>
            <a:endParaRPr lang="en-US" altLang="zh-CN" dirty="0"/>
          </a:p>
          <a:p>
            <a:pPr marL="633095" indent="-514350">
              <a:lnSpc>
                <a:spcPct val="120000"/>
              </a:lnSpc>
              <a:buAutoNum type="arabicPeriod"/>
            </a:pPr>
            <a:r>
              <a:rPr lang="en-US" altLang="zh-CN" dirty="0"/>
              <a:t>3. </a:t>
            </a:r>
            <a:r>
              <a:rPr lang="zh-CN" altLang="en-US" dirty="0"/>
              <a:t>职业 （</a:t>
            </a:r>
            <a:r>
              <a:rPr lang="en-US" altLang="zh-CN" dirty="0"/>
              <a:t>Profession</a:t>
            </a:r>
            <a:r>
              <a:rPr lang="zh-CN" altLang="en-US" dirty="0"/>
              <a:t>） 在工作的基础上，如果有足够的职业道德和职业规划，那么工作就是一个“职业”。只 有在这个层次上可以开始谈有意义的“职业发展”。职业人士对“</a:t>
            </a:r>
            <a:r>
              <a:rPr lang="en-US" altLang="zh-CN" dirty="0"/>
              <a:t>30</a:t>
            </a:r>
            <a:r>
              <a:rPr lang="zh-CN" altLang="en-US" dirty="0"/>
              <a:t>岁以后”、“</a:t>
            </a:r>
            <a:r>
              <a:rPr lang="en-US" altLang="zh-CN" dirty="0"/>
              <a:t>35</a:t>
            </a:r>
            <a:r>
              <a:rPr lang="zh-CN" altLang="en-US" dirty="0"/>
              <a:t>岁 以后”都有一定的打算。 </a:t>
            </a:r>
            <a:endParaRPr lang="en-US" altLang="zh-CN" dirty="0"/>
          </a:p>
          <a:p>
            <a:pPr marL="633095" indent="-514350">
              <a:lnSpc>
                <a:spcPct val="120000"/>
              </a:lnSpc>
              <a:buAutoNum type="arabicPeriod"/>
            </a:pPr>
            <a:r>
              <a:rPr lang="en-US" altLang="zh-CN" dirty="0"/>
              <a:t>4. </a:t>
            </a:r>
            <a:r>
              <a:rPr lang="zh-CN" altLang="en-US" dirty="0"/>
              <a:t>投身的事业 （</a:t>
            </a:r>
            <a:r>
              <a:rPr lang="en-US" altLang="zh-CN" dirty="0"/>
              <a:t>Commitment / vocation</a:t>
            </a:r>
            <a:r>
              <a:rPr lang="zh-CN" altLang="en-US" dirty="0"/>
              <a:t>） 把软件项目相关的目标作为长期的承诺，碰到困难也不退缩，一直坚持到完成任务。 </a:t>
            </a:r>
            <a:endParaRPr lang="en-US" altLang="zh-CN" dirty="0"/>
          </a:p>
          <a:p>
            <a:pPr marL="633095" indent="-514350">
              <a:lnSpc>
                <a:spcPct val="120000"/>
              </a:lnSpc>
              <a:buAutoNum type="arabicPeriod"/>
            </a:pPr>
            <a:r>
              <a:rPr lang="en-US" altLang="zh-CN" dirty="0"/>
              <a:t>5. </a:t>
            </a:r>
            <a:r>
              <a:rPr lang="zh-CN" altLang="en-US" dirty="0"/>
              <a:t>理想的呼唤（</a:t>
            </a:r>
            <a:r>
              <a:rPr lang="en-US" altLang="zh-CN" dirty="0"/>
              <a:t>Calling</a:t>
            </a:r>
            <a:r>
              <a:rPr lang="zh-CN" altLang="en-US" dirty="0"/>
              <a:t>） 一些人觉得这是理想的呼唤，通过软件可以改变世界，他们主动寻找机会，实现自己 的理想。</a:t>
            </a:r>
            <a:endParaRPr lang="zh-CN" alt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endParaRPr lang="en-US" dirty="0"/>
          </a:p>
          <a:p>
            <a:r>
              <a:rPr lang="en-US" dirty="0"/>
              <a:t>                                     #include "</a:t>
            </a:r>
            <a:r>
              <a:rPr lang="en-US" dirty="0" err="1"/>
              <a:t>stdafx.h</a:t>
            </a:r>
            <a:r>
              <a:rPr lang="en-US" dirty="0"/>
              <a:t>"</a:t>
            </a:r>
            <a:endParaRPr lang="en-US" dirty="0"/>
          </a:p>
          <a:p>
            <a:r>
              <a:rPr lang="en-US" dirty="0"/>
              <a:t>                                 #include             "</a:t>
            </a:r>
            <a:r>
              <a:rPr lang="en-US" dirty="0" err="1"/>
              <a:t>stdio.h</a:t>
            </a:r>
            <a:r>
              <a:rPr lang="en-US" dirty="0"/>
              <a:t>" </a:t>
            </a:r>
            <a:endParaRPr lang="en-US" dirty="0"/>
          </a:p>
          <a:p>
            <a:r>
              <a:rPr lang="en-US" dirty="0"/>
              <a:t>                              void test                     (); </a:t>
            </a:r>
            <a:endParaRPr lang="en-US" dirty="0"/>
          </a:p>
          <a:p>
            <a:r>
              <a:rPr lang="en-US" dirty="0"/>
              <a:t>                         int _</a:t>
            </a:r>
            <a:r>
              <a:rPr lang="en-US" dirty="0" err="1"/>
              <a:t>tmain</a:t>
            </a:r>
            <a:endParaRPr lang="en-US" dirty="0"/>
          </a:p>
          <a:p>
            <a:r>
              <a:rPr lang="en-US" dirty="0"/>
              <a:t>                      (int </a:t>
            </a:r>
            <a:r>
              <a:rPr lang="en-US" dirty="0" err="1"/>
              <a:t>argc</a:t>
            </a:r>
            <a:r>
              <a:rPr lang="en-US" dirty="0"/>
              <a:t>, </a:t>
            </a:r>
            <a:endParaRPr lang="en-US" dirty="0"/>
          </a:p>
          <a:p>
            <a:r>
              <a:rPr lang="en-US" dirty="0"/>
              <a:t>                    _TCHAR*  </a:t>
            </a:r>
            <a:r>
              <a:rPr lang="en-US" dirty="0" err="1"/>
              <a:t>argv</a:t>
            </a:r>
            <a:r>
              <a:rPr lang="en-US" dirty="0"/>
              <a:t>[])</a:t>
            </a:r>
            <a:endParaRPr lang="en-US" dirty="0"/>
          </a:p>
          <a:p>
            <a:r>
              <a:rPr lang="en-US" dirty="0"/>
              <a:t>                 { test(); return</a:t>
            </a:r>
            <a:endParaRPr lang="en-US" dirty="0"/>
          </a:p>
          <a:p>
            <a:r>
              <a:rPr lang="en-US" dirty="0"/>
              <a:t>               0; } char C[25]</a:t>
            </a:r>
            <a:endParaRPr lang="en-US" dirty="0"/>
          </a:p>
          <a:p>
            <a:r>
              <a:rPr lang="en-US" dirty="0"/>
              <a:t>     [40];void d(int x,</a:t>
            </a:r>
            <a:endParaRPr lang="en-US" dirty="0"/>
          </a:p>
          <a:p>
            <a:r>
              <a:rPr lang="en-US" dirty="0"/>
              <a:t>   int y) {C[x][y]=</a:t>
            </a:r>
            <a:endParaRPr lang="en-US" dirty="0"/>
          </a:p>
          <a:p>
            <a:r>
              <a:rPr lang="en-US" dirty="0"/>
              <a:t>   C[x][y+1]=32;}</a:t>
            </a:r>
            <a:endParaRPr lang="en-US" dirty="0"/>
          </a:p>
          <a:p>
            <a:r>
              <a:rPr lang="en-US" dirty="0"/>
              <a:t> int f(int x){return </a:t>
            </a:r>
            <a:endParaRPr lang="en-US" dirty="0"/>
          </a:p>
          <a:p>
            <a:r>
              <a:rPr lang="en-US" dirty="0"/>
              <a:t>   (int)x*x*.08;}</a:t>
            </a:r>
            <a:endParaRPr lang="en-US" dirty="0"/>
          </a:p>
          <a:p>
            <a:r>
              <a:rPr lang="en-US" dirty="0"/>
              <a:t> void test(){int </a:t>
            </a:r>
            <a:r>
              <a:rPr lang="en-US" dirty="0" err="1"/>
              <a:t>i,j</a:t>
            </a:r>
            <a:r>
              <a:rPr lang="en-US" dirty="0"/>
              <a:t>; </a:t>
            </a:r>
            <a:endParaRPr lang="en-US" dirty="0"/>
          </a:p>
          <a:p>
            <a:r>
              <a:rPr lang="en-US" dirty="0"/>
              <a:t>        char s[5]="TEST";</a:t>
            </a:r>
            <a:endParaRPr lang="en-US" dirty="0"/>
          </a:p>
          <a:p>
            <a:r>
              <a:rPr lang="en-US" dirty="0"/>
              <a:t>    for(</a:t>
            </a:r>
            <a:r>
              <a:rPr lang="en-US" dirty="0" err="1"/>
              <a:t>i</a:t>
            </a:r>
            <a:r>
              <a:rPr lang="en-US" dirty="0"/>
              <a:t>=0;i&lt;25;i++)</a:t>
            </a:r>
            <a:endParaRPr lang="en-US" dirty="0"/>
          </a:p>
          <a:p>
            <a:r>
              <a:rPr lang="en-US" dirty="0"/>
              <a:t>    for(j=0;j&lt;40;j++)</a:t>
            </a:r>
            <a:endParaRPr lang="en-US" dirty="0"/>
          </a:p>
          <a:p>
            <a:r>
              <a:rPr lang="en-US" dirty="0"/>
              <a:t>    C[</a:t>
            </a:r>
            <a:r>
              <a:rPr lang="en-US" dirty="0" err="1"/>
              <a:t>i</a:t>
            </a:r>
            <a:r>
              <a:rPr lang="en-US" dirty="0"/>
              <a:t>][j]=s[(</a:t>
            </a:r>
            <a:r>
              <a:rPr lang="en-US" dirty="0" err="1"/>
              <a:t>i+j</a:t>
            </a:r>
            <a:r>
              <a:rPr lang="en-US" dirty="0"/>
              <a:t>)%4];</a:t>
            </a:r>
            <a:endParaRPr lang="en-US" dirty="0"/>
          </a:p>
          <a:p>
            <a:r>
              <a:rPr lang="en-US" dirty="0"/>
              <a:t>    for(</a:t>
            </a:r>
            <a:r>
              <a:rPr lang="en-US" dirty="0" err="1"/>
              <a:t>i</a:t>
            </a:r>
            <a:r>
              <a:rPr lang="en-US" dirty="0"/>
              <a:t>=1;i&lt;=7;i++)</a:t>
            </a:r>
            <a:endParaRPr lang="en-US" dirty="0"/>
          </a:p>
          <a:p>
            <a:r>
              <a:rPr lang="en-US" dirty="0"/>
              <a:t>         {d(18-i,12);</a:t>
            </a:r>
            <a:endParaRPr lang="en-US" dirty="0"/>
          </a:p>
          <a:p>
            <a:r>
              <a:rPr lang="en-US" dirty="0"/>
              <a:t>          C[20-f(</a:t>
            </a:r>
            <a:r>
              <a:rPr lang="en-US" dirty="0" err="1"/>
              <a:t>i</a:t>
            </a:r>
            <a:r>
              <a:rPr lang="en-US" dirty="0"/>
              <a:t>)][i+19]=</a:t>
            </a:r>
            <a:endParaRPr lang="en-US" dirty="0"/>
          </a:p>
          <a:p>
            <a:r>
              <a:rPr lang="en-US" dirty="0"/>
              <a:t>       C[20-f(</a:t>
            </a:r>
            <a:r>
              <a:rPr lang="en-US" dirty="0" err="1"/>
              <a:t>i</a:t>
            </a:r>
            <a:r>
              <a:rPr lang="en-US" dirty="0"/>
              <a:t>)][20-i]=32;</a:t>
            </a:r>
            <a:endParaRPr lang="en-US" dirty="0"/>
          </a:p>
          <a:p>
            <a:r>
              <a:rPr lang="en-US" dirty="0"/>
              <a:t>       }d(10,13);d(9,13);</a:t>
            </a:r>
            <a:endParaRPr lang="en-US" dirty="0"/>
          </a:p>
          <a:p>
            <a:r>
              <a:rPr lang="en-US" dirty="0"/>
              <a:t>        d(8,14);d(7,15);</a:t>
            </a:r>
            <a:endParaRPr lang="en-US" dirty="0"/>
          </a:p>
          <a:p>
            <a:r>
              <a:rPr lang="en-US" dirty="0"/>
              <a:t>       d(6,16);d(5,18);d(5,20);                     d(5,22);d(5,26);</a:t>
            </a:r>
            <a:endParaRPr lang="en-US" dirty="0"/>
          </a:p>
          <a:p>
            <a:r>
              <a:rPr lang="en-US" dirty="0"/>
              <a:t>           d(6,23);d(6,25);d(7,25);for(</a:t>
            </a:r>
            <a:r>
              <a:rPr lang="en-US" dirty="0" err="1"/>
              <a:t>i</a:t>
            </a:r>
            <a:r>
              <a:rPr lang="en-US" dirty="0"/>
              <a:t>=0;i&lt;25;i++,</a:t>
            </a:r>
            <a:r>
              <a:rPr lang="en-US" dirty="0" err="1"/>
              <a:t>printf</a:t>
            </a:r>
            <a:r>
              <a:rPr lang="en-US" dirty="0"/>
              <a:t>("\n"))</a:t>
            </a:r>
            <a:endParaRPr lang="en-US" dirty="0"/>
          </a:p>
          <a:p>
            <a:r>
              <a:rPr lang="en-US" dirty="0"/>
              <a:t>                for(j=0;j&lt;40;printf("%</a:t>
            </a:r>
            <a:r>
              <a:rPr lang="en-US" dirty="0" err="1"/>
              <a:t>c",C</a:t>
            </a:r>
            <a:r>
              <a:rPr lang="en-US" dirty="0"/>
              <a:t>[</a:t>
            </a:r>
            <a:r>
              <a:rPr lang="en-US" dirty="0" err="1"/>
              <a:t>i</a:t>
            </a:r>
            <a:r>
              <a:rPr lang="en-US" dirty="0"/>
              <a:t>][</a:t>
            </a:r>
            <a:r>
              <a:rPr lang="en-US" dirty="0" err="1"/>
              <a:t>j++</a:t>
            </a:r>
            <a:r>
              <a:rPr lang="en-US" dirty="0"/>
              <a:t>]));</a:t>
            </a:r>
            <a:endParaRPr lang="en-US" dirty="0"/>
          </a:p>
          <a:p>
            <a:r>
              <a:rPr lang="en-US" dirty="0"/>
              <a:t>                       </a:t>
            </a:r>
            <a:r>
              <a:rPr lang="en-US" dirty="0" err="1"/>
              <a:t>scanf_s</a:t>
            </a:r>
            <a:r>
              <a:rPr lang="en-US" dirty="0"/>
              <a:t>("%c", &amp;s[0]);</a:t>
            </a:r>
            <a:endParaRPr lang="en-US" dirty="0"/>
          </a:p>
          <a:p>
            <a:r>
              <a:rPr lang="en-US" dirty="0"/>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25603" name="Notes Placeholder 2"/>
          <p:cNvSpPr>
            <a:spLocks noGrp="1"/>
          </p:cNvSpPr>
          <p:nvPr>
            <p:ph type="body" idx="1"/>
          </p:nvPr>
        </p:nvSpPr>
        <p:spPr bwMode="auto">
          <a:noFill/>
        </p:spPr>
        <p:txBody>
          <a:bodyPr wrap="square" numCol="1" anchor="t" anchorCtr="0" compatLnSpc="1"/>
          <a:lstStyle/>
          <a:p>
            <a:pPr eaLnBrk="1" hangingPunct="1">
              <a:spcBef>
                <a:spcPct val="0"/>
              </a:spcBef>
            </a:pPr>
            <a:r>
              <a:rPr lang="en-US"/>
              <a:t>"Consider a building with a few broken </a:t>
            </a:r>
            <a:r>
              <a:rPr lang="en-US">
                <a:hlinkClick r:id="rId3" tooltip="Window" action="ppaction://hlinkfile"/>
              </a:rPr>
              <a:t>windows</a:t>
            </a:r>
            <a:r>
              <a:rPr lang="en-US"/>
              <a:t>. If the windows are not repaired, the tendency is for </a:t>
            </a:r>
            <a:r>
              <a:rPr lang="en-US">
                <a:hlinkClick r:id="rId4" tooltip="Vandalism" action="ppaction://hlinkfile"/>
              </a:rPr>
              <a:t>vandals</a:t>
            </a:r>
            <a:r>
              <a:rPr lang="en-US"/>
              <a:t> to break a few more windows. Eventually, they may even break into the building, and if it's unoccupied, perhaps become </a:t>
            </a:r>
            <a:r>
              <a:rPr lang="en-US">
                <a:hlinkClick r:id="rId5" tooltip="Squatter" action="ppaction://hlinkfile"/>
              </a:rPr>
              <a:t>squatters</a:t>
            </a:r>
            <a:r>
              <a:rPr lang="en-US"/>
              <a:t> or light fires inside. Or consider a </a:t>
            </a:r>
            <a:r>
              <a:rPr lang="en-US">
                <a:hlinkClick r:id="rId6" tooltip="Sidewalk" action="ppaction://hlinkfile"/>
              </a:rPr>
              <a:t>sidewalk</a:t>
            </a:r>
            <a:r>
              <a:rPr lang="en-US"/>
              <a:t>. Some </a:t>
            </a:r>
            <a:r>
              <a:rPr lang="en-US">
                <a:hlinkClick r:id="rId7" tooltip="Litter" action="ppaction://hlinkfile"/>
              </a:rPr>
              <a:t>litter</a:t>
            </a:r>
            <a:r>
              <a:rPr lang="en-US"/>
              <a:t> accumulates. Soon, more litter accumulates. Eventually, people even start leaving bags of trash from take-out restaurants there or breaking into cars." </a:t>
            </a:r>
            <a:endParaRPr lang="en-US"/>
          </a:p>
          <a:p>
            <a:pPr eaLnBrk="1" hangingPunct="1">
              <a:spcBef>
                <a:spcPct val="0"/>
              </a:spcBef>
            </a:pPr>
            <a:endParaRPr lang="en-US"/>
          </a:p>
        </p:txBody>
      </p:sp>
      <p:sp>
        <p:nvSpPr>
          <p:cNvPr id="25604" name="Slide Number Placeholder 3"/>
          <p:cNvSpPr>
            <a:spLocks noGrp="1"/>
          </p:cNvSpPr>
          <p:nvPr>
            <p:ph type="sldNum" sz="quarter" idx="5"/>
          </p:nvPr>
        </p:nvSpPr>
        <p:spPr bwMode="auto">
          <a:noFill/>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6003DD4-3A74-4F85-9864-8D290F976D18}"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Apple </a:t>
            </a:r>
            <a:r>
              <a:rPr lang="en-US" altLang="zh-CN" dirty="0" err="1"/>
              <a:t>goto</a:t>
            </a:r>
            <a:r>
              <a:rPr lang="en-US" altLang="zh-CN" dirty="0"/>
              <a:t> code bug</a:t>
            </a:r>
            <a:r>
              <a:rPr lang="zh-CN" altLang="en-US" dirty="0"/>
              <a:t>：代码覆盖率报告就很重要</a:t>
            </a:r>
            <a:endParaRPr lang="en-US" altLang="zh-CN" dirty="0"/>
          </a:p>
          <a:p>
            <a:endParaRPr lang="en-US" altLang="zh-CN" dirty="0"/>
          </a:p>
          <a:p>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the</a:t>
            </a:r>
            <a:r>
              <a:rPr lang="en-US" dirty="0" err="1"/>
              <a:t>SSLVerifySignedServerKeyExchange</a:t>
            </a:r>
            <a:r>
              <a:rPr lang="en-US" dirty="0"/>
              <a:t> </a:t>
            </a:r>
            <a:r>
              <a:rPr lang="en-US" sz="1200" b="0" i="0" u="none" strike="noStrike" kern="1200" dirty="0">
                <a:solidFill>
                  <a:schemeClr val="tx1"/>
                </a:solidFill>
                <a:effectLst/>
                <a:latin typeface="+mn-lt"/>
                <a:ea typeface="+mn-ea"/>
                <a:cs typeface="+mn-cs"/>
              </a:rPr>
              <a:t>function, found in the</a:t>
            </a:r>
            <a:r>
              <a:rPr lang="en-US" dirty="0"/>
              <a:t> </a:t>
            </a:r>
            <a:r>
              <a:rPr lang="en-US" sz="1200" b="0" i="0" u="none" strike="noStrike" kern="1200" dirty="0" err="1">
                <a:solidFill>
                  <a:schemeClr val="tx1"/>
                </a:solidFill>
                <a:effectLst/>
                <a:latin typeface="+mn-lt"/>
                <a:ea typeface="+mn-ea"/>
                <a:cs typeface="+mn-cs"/>
                <a:hlinkClick r:id="rId3"/>
              </a:rPr>
              <a:t>sslKeyExchange.c</a:t>
            </a:r>
            <a:r>
              <a:rPr lang="en-US" dirty="0"/>
              <a:t> </a:t>
            </a:r>
            <a:r>
              <a:rPr lang="en-US" sz="1200" b="0" i="0" u="none" strike="noStrike" kern="1200" dirty="0">
                <a:solidFill>
                  <a:schemeClr val="tx1"/>
                </a:solidFill>
                <a:effectLst/>
                <a:latin typeface="+mn-lt"/>
                <a:ea typeface="+mn-ea"/>
                <a:cs typeface="+mn-cs"/>
              </a:rPr>
              <a:t>file mentioned above, does this:</a:t>
            </a:r>
            <a:endParaRPr lang="en-US"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闰年 </a:t>
            </a:r>
            <a:r>
              <a:rPr lang="en-US" altLang="zh-CN" dirty="0"/>
              <a:t>bug</a:t>
            </a:r>
            <a:r>
              <a:rPr lang="zh-CN" altLang="en-US" dirty="0"/>
              <a:t>：</a:t>
            </a:r>
            <a:endParaRPr lang="en-US" altLang="zh-CN" dirty="0"/>
          </a:p>
          <a:p>
            <a:r>
              <a:rPr lang="en-US" dirty="0"/>
              <a:t>https://www.cnblogs.com/xinz/archive/2011/11/29/2267022.html</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499FE-432E-4C91-A380-102EEE5AAEB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https://medium.com/@bartobri/applying-the-linus-tarvolds-good-taste-coding-requirement-99749f37684a</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24579" name="Notes Placeholder 2"/>
          <p:cNvSpPr>
            <a:spLocks noGrp="1"/>
          </p:cNvSpPr>
          <p:nvPr>
            <p:ph type="body" idx="1"/>
          </p:nvPr>
        </p:nvSpPr>
        <p:spPr bwMode="auto">
          <a:noFill/>
        </p:spPr>
        <p:txBody>
          <a:bodyPr wrap="square" numCol="1" anchor="t" anchorCtr="0" compatLnSpc="1"/>
          <a:lstStyle/>
          <a:p>
            <a:pPr>
              <a:spcBef>
                <a:spcPct val="0"/>
              </a:spcBef>
            </a:pPr>
            <a:r>
              <a:rPr lang="en-US" dirty="0"/>
              <a:t>Ask students to submit one very annoying thing they wish their partners can improve. </a:t>
            </a:r>
            <a:endParaRPr lang="en-US" dirty="0"/>
          </a:p>
          <a:p>
            <a:pPr>
              <a:spcBef>
                <a:spcPct val="0"/>
              </a:spcBef>
            </a:pPr>
            <a:r>
              <a:rPr lang="en-US" dirty="0"/>
              <a:t>Then randomly pick a pair,  and ask one of them to practice the sandwich to others. </a:t>
            </a:r>
            <a:endParaRPr lang="en-US" dirty="0"/>
          </a:p>
          <a:p>
            <a:pPr>
              <a:spcBef>
                <a:spcPct val="0"/>
              </a:spcBef>
            </a:pPr>
            <a:endParaRPr lang="en-US" dirty="0"/>
          </a:p>
          <a:p>
            <a:pPr>
              <a:spcBef>
                <a:spcPct val="0"/>
              </a:spcBef>
            </a:pPr>
            <a:r>
              <a:rPr lang="en-US" dirty="0"/>
              <a:t>Use a REAL sandwich as example. </a:t>
            </a:r>
            <a:endParaRPr lang="en-US" dirty="0"/>
          </a:p>
        </p:txBody>
      </p:sp>
      <p:sp>
        <p:nvSpPr>
          <p:cNvPr id="24580" name="Slide Number Placeholder 3"/>
          <p:cNvSpPr>
            <a:spLocks noGrp="1"/>
          </p:cNvSpPr>
          <p:nvPr>
            <p:ph type="sldNum" sz="quarter" idx="5"/>
          </p:nvPr>
        </p:nvSpPr>
        <p:spPr bwMode="auto">
          <a:noFill/>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D2833DA-D558-4820-88AA-45CE40B8F776}"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如果只是客观描述事实， 双方对事实会发生争论。 </a:t>
            </a:r>
            <a:endParaRPr lang="en-US" altLang="zh-CN" dirty="0"/>
          </a:p>
          <a:p>
            <a:r>
              <a:rPr lang="zh-CN" altLang="en-US" dirty="0"/>
              <a:t>这里强调的是我受到了影响 </a:t>
            </a:r>
            <a:r>
              <a:rPr lang="en-US" altLang="zh-CN" dirty="0"/>
              <a:t>--- </a:t>
            </a:r>
            <a:r>
              <a:rPr lang="zh-CN" altLang="en-US" dirty="0"/>
              <a:t>这是“我” 非常可以确认的事实。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E6415E4-F18E-493E-96B0-E17FAD6F9F4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buFont typeface="Arial" panose="020B0604020202020204" pitchFamily="34" charset="0"/>
              <a:buChar char="•"/>
            </a:pPr>
            <a:fld id="{FB05E1CE-830E-46F5-BC2C-A550A7B45408}" type="slidenum">
              <a:rPr lang="zh-CN" altLang="en-US" sz="1200">
                <a:latin typeface="Times New Roman" panose="02020603050405020304" pitchFamily="18" charset="0"/>
              </a:rPr>
            </a:fld>
            <a:endParaRPr lang="zh-CN" altLang="en-US" sz="120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dirty="0"/>
              <a:t>it</a:t>
            </a:r>
            <a:r>
              <a:rPr lang="en-US" sz="1200" dirty="0"/>
              <a:t> encompasses techniques and procedures, often regulated by a </a:t>
            </a:r>
            <a:r>
              <a:rPr lang="en-US" sz="1200" b="1" dirty="0"/>
              <a:t>software development process</a:t>
            </a:r>
            <a:r>
              <a:rPr lang="en-US" sz="1200" dirty="0"/>
              <a:t>, with the purpose of improving the effectiveness, reliability, and maintainability of software systems.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Without personal skills,  team work is impossible,</a:t>
            </a:r>
            <a:r>
              <a:rPr lang="en-US" altLang="zh-CN" baseline="0" dirty="0"/>
              <a:t> even when we have healthy, upright, PhD degree team members.   </a:t>
            </a:r>
            <a:r>
              <a:rPr lang="en-US" altLang="zh-CN" dirty="0"/>
              <a:t>This</a:t>
            </a:r>
            <a:r>
              <a:rPr lang="en-US" altLang="zh-CN" baseline="0" dirty="0"/>
              <a:t> is why we want everyone to focus on individual skills,  the right set of skills,  which are the foundation of our team work. </a:t>
            </a:r>
            <a:endParaRPr lang="en-US" altLang="zh-CN"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r>
              <a:rPr lang="en-US" dirty="0"/>
              <a:t>Work is carried out by each individual</a:t>
            </a:r>
            <a:endParaRPr lang="en-US" dirty="0"/>
          </a:p>
          <a:p>
            <a:pPr eaLnBrk="1" hangingPunct="1"/>
            <a:r>
              <a:rPr lang="en-US" dirty="0"/>
              <a:t>Skills as an “Individual Contributor” is important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The key data collected in the PSP tool are time, defect, and size data – the time spent in each phase; when and where defects were injected, found, and fixed; and the size of the product parts. Software developers use many other measures that are derived from these three basic measures to understand and improve their performance. Derived measures include:</a:t>
            </a:r>
            <a:endParaRPr lang="en-US" dirty="0"/>
          </a:p>
          <a:p>
            <a:r>
              <a:rPr lang="en-US" dirty="0"/>
              <a:t>estimation accuracy (size/time)</a:t>
            </a:r>
            <a:endParaRPr lang="en-US" dirty="0"/>
          </a:p>
          <a:p>
            <a:r>
              <a:rPr lang="en-US" dirty="0"/>
              <a:t>prediction intervals (size/time)</a:t>
            </a:r>
            <a:endParaRPr lang="en-US" dirty="0"/>
          </a:p>
          <a:p>
            <a:r>
              <a:rPr lang="en-US" dirty="0"/>
              <a:t>time in phase distribution</a:t>
            </a:r>
            <a:endParaRPr lang="en-US" dirty="0"/>
          </a:p>
          <a:p>
            <a:r>
              <a:rPr lang="en-US" dirty="0"/>
              <a:t>defect injection distribution</a:t>
            </a:r>
            <a:endParaRPr lang="en-US" dirty="0"/>
          </a:p>
          <a:p>
            <a:r>
              <a:rPr lang="en-US" dirty="0"/>
              <a:t>defect removal distribution</a:t>
            </a:r>
            <a:endParaRPr lang="en-US" dirty="0"/>
          </a:p>
          <a:p>
            <a:r>
              <a:rPr lang="en-US" dirty="0"/>
              <a:t>productivity</a:t>
            </a:r>
            <a:endParaRPr lang="en-US" dirty="0"/>
          </a:p>
          <a:p>
            <a:r>
              <a:rPr lang="en-US" dirty="0"/>
              <a:t>reuse percentage</a:t>
            </a:r>
            <a:endParaRPr lang="en-US" dirty="0"/>
          </a:p>
          <a:p>
            <a:r>
              <a:rPr lang="en-US" dirty="0"/>
              <a:t>cost performance index</a:t>
            </a:r>
            <a:endParaRPr lang="en-US" dirty="0"/>
          </a:p>
          <a:p>
            <a:r>
              <a:rPr lang="en-US" dirty="0"/>
              <a:t>planned value</a:t>
            </a:r>
            <a:endParaRPr lang="en-US" dirty="0"/>
          </a:p>
          <a:p>
            <a:r>
              <a:rPr lang="en-US" dirty="0"/>
              <a:t>earned value</a:t>
            </a:r>
            <a:endParaRPr lang="en-US" dirty="0"/>
          </a:p>
          <a:p>
            <a:r>
              <a:rPr lang="en-US" dirty="0"/>
              <a:t>predicted earned value</a:t>
            </a:r>
            <a:endParaRPr lang="en-US" dirty="0"/>
          </a:p>
          <a:p>
            <a:r>
              <a:rPr lang="en-US" dirty="0"/>
              <a:t>defect density</a:t>
            </a:r>
            <a:endParaRPr lang="en-US" dirty="0"/>
          </a:p>
          <a:p>
            <a:r>
              <a:rPr lang="en-US" dirty="0"/>
              <a:t>defect density by phase</a:t>
            </a:r>
            <a:endParaRPr lang="en-US" dirty="0"/>
          </a:p>
          <a:p>
            <a:r>
              <a:rPr lang="en-US" dirty="0"/>
              <a:t>defect removal rate by phase</a:t>
            </a:r>
            <a:endParaRPr lang="en-US" dirty="0"/>
          </a:p>
          <a:p>
            <a:r>
              <a:rPr lang="en-US" dirty="0"/>
              <a:t>defect removal leverage</a:t>
            </a:r>
            <a:endParaRPr lang="en-US" dirty="0"/>
          </a:p>
          <a:p>
            <a:r>
              <a:rPr lang="en-US" dirty="0"/>
              <a:t>review rates</a:t>
            </a:r>
            <a:endParaRPr lang="en-US" dirty="0"/>
          </a:p>
          <a:p>
            <a:r>
              <a:rPr lang="en-US" dirty="0"/>
              <a:t>process yield</a:t>
            </a:r>
            <a:endParaRPr lang="en-US" dirty="0"/>
          </a:p>
          <a:p>
            <a:r>
              <a:rPr lang="en-US" dirty="0"/>
              <a:t>phase yield</a:t>
            </a:r>
            <a:endParaRPr lang="en-US" dirty="0"/>
          </a:p>
          <a:p>
            <a:r>
              <a:rPr lang="en-US" dirty="0"/>
              <a:t>failure cost of quality (COQ)</a:t>
            </a:r>
            <a:endParaRPr lang="en-US" dirty="0"/>
          </a:p>
          <a:p>
            <a:r>
              <a:rPr lang="en-US" dirty="0"/>
              <a:t>appraisal COQ</a:t>
            </a:r>
            <a:endParaRPr lang="en-US" dirty="0"/>
          </a:p>
          <a:p>
            <a:r>
              <a:rPr lang="en-US" dirty="0"/>
              <a:t>appraisal/failure COQ ratio</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“Gone with the Wind” – more</a:t>
            </a:r>
            <a:r>
              <a:rPr lang="en-US" altLang="zh-CN" baseline="0" dirty="0"/>
              <a:t> than 7 years in writing. </a:t>
            </a:r>
            <a:endParaRPr lang="en-US" altLang="zh-CN" baseline="0"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baseline="0" dirty="0"/>
              <a:t>“</a:t>
            </a:r>
            <a:r>
              <a:rPr lang="en-US" altLang="zh-CN" sz="2000" dirty="0"/>
              <a:t>&lt;</a:t>
            </a:r>
            <a:r>
              <a:rPr lang="zh-CN" altLang="en-US" sz="2000" dirty="0"/>
              <a:t>红楼梦</a:t>
            </a:r>
            <a:r>
              <a:rPr lang="en-US" altLang="zh-CN" sz="2000" dirty="0"/>
              <a:t>&gt;</a:t>
            </a:r>
            <a:r>
              <a:rPr lang="en-US" altLang="zh-CN"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“Gone with the Wind” – more</a:t>
            </a:r>
            <a:r>
              <a:rPr lang="en-US" altLang="zh-CN" baseline="0" dirty="0"/>
              <a:t> than 7 years in writing. </a:t>
            </a:r>
            <a:endParaRPr lang="en-US" altLang="zh-CN" baseline="0"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baseline="0" dirty="0"/>
              <a:t>“</a:t>
            </a:r>
            <a:r>
              <a:rPr lang="en-US" altLang="zh-CN" sz="2000" dirty="0"/>
              <a:t>&lt;</a:t>
            </a:r>
            <a:r>
              <a:rPr lang="zh-CN" altLang="en-US" sz="2000" dirty="0"/>
              <a:t>红楼梦</a:t>
            </a:r>
            <a:r>
              <a:rPr lang="en-US" altLang="zh-CN" sz="2000" dirty="0"/>
              <a:t>&gt;</a:t>
            </a:r>
            <a:r>
              <a:rPr lang="en-US" altLang="zh-CN"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DFBE8F3-E457-4E14-8249-6B01859045C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endParaRPr lang="zh-CN" altLang="en-US" dirty="0"/>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endParaRPr lang="zh-CN" altLang="en-US" dirty="0"/>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endParaRPr lang="zh-CN" altLang="en-US" dirty="0"/>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endParaRPr lang="zh-CN" altLang="en-US" dirty="0"/>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endParaRPr lang="zh-CN" altLang="en-US" dirty="0"/>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endParaRPr lang="en-US"/>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a:alphaModFix amt="10000"/>
            </a:blip>
            <a:srcRect/>
            <a:stretch>
              <a:fillRect l="-65111" t="-46"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fld>
            <a:endParaRPr lang="zh-CN" altLang="en-US" dirty="0"/>
          </a:p>
        </p:txBody>
      </p:sp>
      <p:sp>
        <p:nvSpPr>
          <p:cNvPr id="5" name="内容占位符 4"/>
          <p:cNvSpPr>
            <a:spLocks noGrp="1"/>
          </p:cNvSpPr>
          <p:nvPr>
            <p:ph sz="quarter" idx="13" hasCustomPrompt="1"/>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a:alphaModFix amt="10000"/>
            </a:blip>
            <a:srcRect/>
            <a:stretch>
              <a:fillRect l="-69930"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endParaRPr lang="zh-CN" altLang="en-US" dirty="0"/>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endParaRPr lang="zh-CN" altLang="en-US" dirty="0"/>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609599" y="1227667"/>
            <a:ext cx="10741155" cy="4698999"/>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hasCustomPrompt="1"/>
          </p:nvPr>
        </p:nvSpPr>
        <p:spPr>
          <a:xfrm>
            <a:off x="609599" y="635001"/>
            <a:ext cx="10741155" cy="5291666"/>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endParaRPr lang="zh-CN" altLang="en-US" dirty="0"/>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1"/>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2"/>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3"/>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hasCustomPrompt="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9" Type="http://schemas.openxmlformats.org/officeDocument/2006/relationships/theme" Target="../theme/theme2.xml"/><Relationship Id="rId18" Type="http://schemas.openxmlformats.org/officeDocument/2006/relationships/image" Target="../media/image2.png"/><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png"/><Relationship Id="rId2" Type="http://schemas.openxmlformats.org/officeDocument/2006/relationships/hyperlink" Target="https://channel9.msdn.com/Series/Visual-Studio-2012-Premium-and-Ultimate-Overview/Visual-Studio-Ultimate-2012-Using-Code-Review-to-Improve-Quality#comments" TargetMode="External"/><Relationship Id="rId1" Type="http://schemas.openxmlformats.org/officeDocument/2006/relationships/hyperlink" Target="https://channel9.msdn.com/Series/Visual-Studio-2012-Premium-and-Ultimate-Overview-CHS/Visual-Studio-Ultimate-2012-Using-Code-Review-to-improve-quality-CH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www.cnblogs.com/xinz/archive/2011/08/07/2130332.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visualstudio.microsoft.com/services/live-share/"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hyperlink" Target="https://medium.freecodecamp.org/lessons-from-my-first-year-of-live-coding-on-twitch-41a32e2f41c1"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6.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wmf"/><Relationship Id="rId1" Type="http://schemas.openxmlformats.org/officeDocument/2006/relationships/image" Target="../media/image5.wm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hyperlink" Target="http://images.google.com/imgres?imgurl=http://s3.amazonaws.com/pixmac-preview/soccer-player-silhouettes-1.jpg&amp;imgrefurl=http://www.pixmac.com/picture/soccer-player-silhouettes/000000184984&amp;usg=__epvvuoGk6nCHCzVigrG4u7iwwzM=&amp;h=306&amp;w=400&amp;sz=19&amp;hl=en&amp;start=22&amp;tbnid=Ervd0cBao52trM:&amp;tbnh=95&amp;tbnw=124&amp;prev=/images?q=soccer+player&amp;gbv=2&amp;ndsp=20&amp;hl=en&amp;sa=N&amp;start=20&amp;newwindow=1"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hyperlink" Target="http://en.wikipedia.org/wiki/Margaret_Mitchel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hyperlink" Target="https://www.youtube.com/watch?v=zYY6Q4nRTS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hyperlink" Target="https://hackaday.com/2016/08/09/yak-shaving-hacker-mode-vs-maker-mode/" TargetMode="External"/><Relationship Id="rId3" Type="http://schemas.openxmlformats.org/officeDocument/2006/relationships/hyperlink" Target="https://www.youtube.com/watch?v=LdPhXT9saSY" TargetMode="External"/><Relationship Id="rId2" Type="http://schemas.openxmlformats.org/officeDocument/2006/relationships/hyperlink" Target="https://whatis.techtarget.com/definition/yak-shaving" TargetMode="External"/><Relationship Id="rId1" Type="http://schemas.openxmlformats.org/officeDocument/2006/relationships/hyperlink" Target="https://seths.blog/2005/03/dont_shave_that/"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hyperlink" Target="https://www.cnblogs.com/xinz/archive/2011/03/13/1982585.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jpeg"/><Relationship Id="rId1" Type="http://schemas.openxmlformats.org/officeDocument/2006/relationships/image" Target="../media/image19.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hyperlink" Target="http://pat.zju.edu.cn/" TargetMode="External"/><Relationship Id="rId1" Type="http://schemas.openxmlformats.org/officeDocument/2006/relationships/hyperlink" Target="http://cspro.ccf.org.cn/" TargetMode="Externa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www.cnblogs.com/codingcrazy/archive/2011/02/28/1967503.html" TargetMode="External"/><Relationship Id="rId1" Type="http://schemas.openxmlformats.org/officeDocument/2006/relationships/hyperlink" Target="http://www.billbuxton.com/xc.html" TargetMode="Externa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www.cnblogs.com/xinz/p/3852177.html" TargetMode="Externa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www.cnblogs.com/xinz/p/3803109.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26.jpe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27.png"/><Relationship Id="rId2" Type="http://schemas.openxmlformats.org/officeDocument/2006/relationships/hyperlink" Target="https://nakedsecurity.sophos.com/2014/02/24/anatomy-of-a-goto-fail-apples-ssl-bug-explained-plus-an-unofficial-patch/" TargetMode="External"/><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hyperlink" Target="https://www.cnblogs.com/xinz/archive/2011/11/29/2267022.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s://lkml.org/lkml/2016/7/8/625" TargetMode="External"/><Relationship Id="rId1" Type="http://schemas.openxmlformats.org/officeDocument/2006/relationships/hyperlink" Target="https://www.theregister.co.uk/2016/07/11/linus_torvalds_in_sweary_rant_about_punctuation_in_kernel_comments/" TargetMode="Externa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www.cnblogs.com/kanelim/p/4842157.html" TargetMode="External"/><Relationship Id="rId1" Type="http://schemas.openxmlformats.org/officeDocument/2006/relationships/hyperlink" Target="http://www.cnblogs.com/panacea/p/4850385.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hyperlink" Target="https://medium.com/@bartobri/applying-the-linus-tarvolds-good-taste-coding-requirement-99749f37684a" TargetMode="Externa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4215" y="1746167"/>
            <a:ext cx="7196667" cy="1592255"/>
          </a:xfrm>
        </p:spPr>
        <p:txBody>
          <a:bodyPr>
            <a:normAutofit/>
          </a:bodyPr>
          <a:lstStyle/>
          <a:p>
            <a:r>
              <a:rPr lang="zh-CN" altLang="en-US" dirty="0">
                <a:solidFill>
                  <a:schemeClr val="tx2">
                    <a:lumMod val="75000"/>
                    <a:lumOff val="25000"/>
                  </a:schemeClr>
                </a:solidFill>
              </a:rPr>
              <a:t>程序设计进阶与实践</a:t>
            </a:r>
            <a:endParaRPr lang="zh-CN" altLang="en-US" dirty="0">
              <a:solidFill>
                <a:schemeClr val="tx2">
                  <a:lumMod val="75000"/>
                  <a:lumOff val="25000"/>
                </a:schemeClr>
              </a:solidFill>
            </a:endParaRPr>
          </a:p>
        </p:txBody>
      </p:sp>
      <p:sp>
        <p:nvSpPr>
          <p:cNvPr id="5" name="副标题 4"/>
          <p:cNvSpPr>
            <a:spLocks noGrp="1"/>
          </p:cNvSpPr>
          <p:nvPr>
            <p:ph type="subTitle" idx="1"/>
          </p:nvPr>
        </p:nvSpPr>
        <p:spPr>
          <a:xfrm>
            <a:off x="1444214" y="4114146"/>
            <a:ext cx="7196667" cy="526501"/>
          </a:xfrm>
        </p:spPr>
        <p:txBody>
          <a:bodyPr>
            <a:noAutofit/>
          </a:bodyPr>
          <a:lstStyle/>
          <a:p>
            <a:r>
              <a:rPr lang="zh-CN" altLang="en-US" sz="4000" dirty="0">
                <a:solidFill>
                  <a:schemeClr val="tx1"/>
                </a:solidFill>
              </a:rPr>
              <a:t>计算机科学与技术学院</a:t>
            </a:r>
            <a:endParaRPr lang="zh-CN" altLang="en-US" sz="4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81200" y="122238"/>
            <a:ext cx="7543800" cy="868362"/>
          </a:xfrm>
        </p:spPr>
        <p:txBody>
          <a:bodyPr/>
          <a:lstStyle/>
          <a:p>
            <a:pPr eaLnBrk="1" hangingPunct="1"/>
            <a:br>
              <a:rPr lang="en-US" altLang="zh-CN" sz="3200" b="0" dirty="0">
                <a:latin typeface="隶书" panose="02010509060101010101" pitchFamily="49" charset="-122"/>
                <a:ea typeface="隶书" panose="02010509060101010101" pitchFamily="49" charset="-122"/>
              </a:rPr>
            </a:br>
            <a:r>
              <a:rPr lang="zh-CN" altLang="en-US" b="0" dirty="0">
                <a:latin typeface="隶书" panose="02010509060101010101" pitchFamily="49" charset="-122"/>
                <a:ea typeface="隶书" panose="02010509060101010101" pitchFamily="49" charset="-122"/>
              </a:rPr>
              <a:t>例题： 逆波兰表达式</a:t>
            </a:r>
            <a:endParaRPr lang="zh-CN" altLang="en-US" b="0" dirty="0">
              <a:latin typeface="隶书" panose="02010509060101010101" pitchFamily="49" charset="-122"/>
              <a:ea typeface="隶书" panose="02010509060101010101" pitchFamily="49" charset="-122"/>
            </a:endParaRPr>
          </a:p>
        </p:txBody>
      </p:sp>
      <p:sp>
        <p:nvSpPr>
          <p:cNvPr id="52227" name="Rectangle 3"/>
          <p:cNvSpPr>
            <a:spLocks noGrp="1" noChangeArrowheads="1"/>
          </p:cNvSpPr>
          <p:nvPr>
            <p:ph idx="1"/>
          </p:nvPr>
        </p:nvSpPr>
        <p:spPr>
          <a:xfrm>
            <a:off x="1981200" y="1295401"/>
            <a:ext cx="8229600" cy="4835525"/>
          </a:xfrm>
        </p:spPr>
        <p:txBody>
          <a:bodyPr>
            <a:normAutofit fontScale="92500" lnSpcReduction="10000"/>
          </a:bodyPr>
          <a:lstStyle/>
          <a:p>
            <a:pPr algn="just" eaLnBrk="1" hangingPunct="1">
              <a:lnSpc>
                <a:spcPct val="90000"/>
              </a:lnSpc>
            </a:pPr>
            <a:r>
              <a:rPr lang="zh-CN" altLang="en-US" sz="2400">
                <a:latin typeface="Times New Roman" panose="02020603050405020304" pitchFamily="18" charset="0"/>
              </a:rPr>
              <a:t>逆波兰表达式是一种把运算符前置的算术表达式，例如普通的表达式</a:t>
            </a:r>
            <a:r>
              <a:rPr lang="en-US" altLang="zh-CN" sz="2400">
                <a:latin typeface="宋体" panose="02010600030101010101" pitchFamily="2" charset="-122"/>
              </a:rPr>
              <a:t>2 + 3</a:t>
            </a:r>
            <a:r>
              <a:rPr lang="zh-CN" altLang="en-US" sz="2400">
                <a:latin typeface="Times New Roman" panose="02020603050405020304" pitchFamily="18" charset="0"/>
              </a:rPr>
              <a:t>的逆波兰表示法为</a:t>
            </a:r>
            <a:r>
              <a:rPr lang="en-US" altLang="zh-CN" sz="2400">
                <a:latin typeface="宋体" panose="02010600030101010101" pitchFamily="2" charset="-122"/>
              </a:rPr>
              <a:t>+ 2 3</a:t>
            </a:r>
            <a:r>
              <a:rPr lang="zh-CN" altLang="en-US" sz="2400">
                <a:latin typeface="Times New Roman" panose="02020603050405020304" pitchFamily="18" charset="0"/>
              </a:rPr>
              <a:t>。逆波兰表达式的优点是运算符之间不必有优先级关系，也不必用括号改变运算次序，例如</a:t>
            </a:r>
            <a:r>
              <a:rPr lang="en-US" altLang="zh-CN" sz="2400">
                <a:latin typeface="宋体" panose="02010600030101010101" pitchFamily="2" charset="-122"/>
              </a:rPr>
              <a:t>(2 + 3) * 4</a:t>
            </a:r>
            <a:r>
              <a:rPr lang="zh-CN" altLang="en-US" sz="2400">
                <a:latin typeface="Times New Roman" panose="02020603050405020304" pitchFamily="18" charset="0"/>
              </a:rPr>
              <a:t>的逆波兰表示法为</a:t>
            </a:r>
            <a:r>
              <a:rPr lang="zh-CN" altLang="en-US" sz="2400">
                <a:latin typeface="宋体" panose="02010600030101010101" pitchFamily="2" charset="-122"/>
              </a:rPr>
              <a:t>* </a:t>
            </a:r>
            <a:r>
              <a:rPr lang="en-US" altLang="zh-CN" sz="2400">
                <a:latin typeface="宋体" panose="02010600030101010101" pitchFamily="2" charset="-122"/>
              </a:rPr>
              <a:t>+ 2 3 4</a:t>
            </a:r>
            <a:r>
              <a:rPr lang="zh-CN" altLang="en-US" sz="2400">
                <a:latin typeface="Times New Roman" panose="02020603050405020304" pitchFamily="18" charset="0"/>
              </a:rPr>
              <a:t>。本题求解逆波兰表达式的值，其中运算符包括</a:t>
            </a:r>
            <a:r>
              <a:rPr lang="zh-CN" altLang="en-US" sz="2400">
                <a:latin typeface="宋体" panose="02010600030101010101" pitchFamily="2" charset="-122"/>
              </a:rPr>
              <a:t> </a:t>
            </a:r>
            <a:r>
              <a:rPr lang="en-US" altLang="zh-CN" sz="2400">
                <a:latin typeface="宋体" panose="02010600030101010101" pitchFamily="2" charset="-122"/>
              </a:rPr>
              <a:t>+  -  *  /  </a:t>
            </a:r>
            <a:r>
              <a:rPr lang="zh-CN" altLang="en-US" sz="2400">
                <a:latin typeface="Times New Roman" panose="02020603050405020304" pitchFamily="18" charset="0"/>
              </a:rPr>
              <a:t>四个。</a:t>
            </a:r>
            <a:endParaRPr lang="zh-CN" altLang="en-US" sz="2400">
              <a:latin typeface="宋体" panose="02010600030101010101" pitchFamily="2" charset="-122"/>
            </a:endParaRPr>
          </a:p>
          <a:p>
            <a:pPr algn="just" eaLnBrk="1" hangingPunct="1">
              <a:lnSpc>
                <a:spcPct val="90000"/>
              </a:lnSpc>
            </a:pPr>
            <a:r>
              <a:rPr lang="zh-CN" altLang="en-US" sz="2400" b="1">
                <a:latin typeface="Times New Roman" panose="02020603050405020304" pitchFamily="18" charset="0"/>
              </a:rPr>
              <a:t>输入数据</a:t>
            </a:r>
            <a:endParaRPr lang="zh-CN" altLang="en-US" sz="2400">
              <a:latin typeface="宋体" panose="02010600030101010101" pitchFamily="2" charset="-122"/>
            </a:endParaRPr>
          </a:p>
          <a:p>
            <a:pPr algn="just" eaLnBrk="1" hangingPunct="1">
              <a:lnSpc>
                <a:spcPct val="90000"/>
              </a:lnSpc>
            </a:pPr>
            <a:r>
              <a:rPr lang="zh-CN" altLang="en-US" sz="2400">
                <a:latin typeface="Times New Roman" panose="02020603050405020304" pitchFamily="18" charset="0"/>
              </a:rPr>
              <a:t>输入为一行，其中运算符和运算数之间都用空格分隔，运算数是浮点数</a:t>
            </a:r>
            <a:endParaRPr lang="zh-CN" altLang="en-US" sz="2400">
              <a:latin typeface="宋体" panose="02010600030101010101" pitchFamily="2" charset="-122"/>
            </a:endParaRPr>
          </a:p>
          <a:p>
            <a:pPr algn="just" eaLnBrk="1" hangingPunct="1">
              <a:lnSpc>
                <a:spcPct val="90000"/>
              </a:lnSpc>
            </a:pPr>
            <a:r>
              <a:rPr lang="zh-CN" altLang="en-US" sz="2400" b="1">
                <a:latin typeface="Times New Roman" panose="02020603050405020304" pitchFamily="18" charset="0"/>
              </a:rPr>
              <a:t>输出要求</a:t>
            </a:r>
            <a:endParaRPr lang="zh-CN" altLang="en-US" sz="2400">
              <a:latin typeface="宋体" panose="02010600030101010101" pitchFamily="2" charset="-122"/>
            </a:endParaRPr>
          </a:p>
          <a:p>
            <a:pPr algn="just" eaLnBrk="1" hangingPunct="1">
              <a:lnSpc>
                <a:spcPct val="90000"/>
              </a:lnSpc>
            </a:pPr>
            <a:r>
              <a:rPr lang="zh-CN" altLang="en-US" sz="2400">
                <a:latin typeface="Times New Roman" panose="02020603050405020304" pitchFamily="18" charset="0"/>
              </a:rPr>
              <a:t>输出为一行，表达式的值。</a:t>
            </a:r>
            <a:r>
              <a:rPr lang="zh-CN" altLang="en-US" sz="2400">
                <a:latin typeface="宋体" panose="02010600030101010101" pitchFamily="2" charset="-122"/>
              </a:rPr>
              <a:t> </a:t>
            </a:r>
            <a:endParaRPr lang="zh-CN" altLang="en-US" sz="2400">
              <a:latin typeface="宋体" panose="02010600030101010101" pitchFamily="2" charset="-122"/>
            </a:endParaRPr>
          </a:p>
          <a:p>
            <a:pPr algn="just" eaLnBrk="1" hangingPunct="1">
              <a:lnSpc>
                <a:spcPct val="90000"/>
              </a:lnSpc>
            </a:pPr>
            <a:r>
              <a:rPr lang="zh-CN" altLang="en-US" sz="2400" b="1">
                <a:latin typeface="Times New Roman" panose="02020603050405020304" pitchFamily="18" charset="0"/>
              </a:rPr>
              <a:t>输入样例</a:t>
            </a:r>
            <a:endParaRPr lang="zh-CN" altLang="en-US" sz="2400">
              <a:latin typeface="宋体" panose="02010600030101010101" pitchFamily="2" charset="-122"/>
            </a:endParaRPr>
          </a:p>
          <a:p>
            <a:pPr algn="just" eaLnBrk="1" hangingPunct="1">
              <a:lnSpc>
                <a:spcPct val="90000"/>
              </a:lnSpc>
            </a:pPr>
            <a:r>
              <a:rPr lang="zh-CN" altLang="en-US" sz="2400">
                <a:latin typeface="Times New Roman" panose="02020603050405020304" pitchFamily="18" charset="0"/>
              </a:rPr>
              <a:t>* </a:t>
            </a:r>
            <a:r>
              <a:rPr lang="en-US" altLang="zh-CN" sz="2400">
                <a:latin typeface="Times New Roman" panose="02020603050405020304" pitchFamily="18" charset="0"/>
              </a:rPr>
              <a:t>+ 11.0 12.0 + 24.0 35.0</a:t>
            </a:r>
            <a:r>
              <a:rPr lang="en-US" altLang="zh-CN" sz="2400"/>
              <a:t> </a:t>
            </a:r>
            <a:r>
              <a:rPr lang="zh-CN" altLang="en-US" sz="2400" b="1">
                <a:latin typeface="Times New Roman" panose="02020603050405020304" pitchFamily="18" charset="0"/>
              </a:rPr>
              <a:t>输出样例</a:t>
            </a:r>
            <a:endParaRPr lang="zh-CN" altLang="en-US" sz="2400">
              <a:latin typeface="宋体" panose="02010600030101010101" pitchFamily="2" charset="-122"/>
            </a:endParaRPr>
          </a:p>
          <a:p>
            <a:pPr eaLnBrk="1" hangingPunct="1">
              <a:lnSpc>
                <a:spcPct val="90000"/>
              </a:lnSpc>
            </a:pPr>
            <a:r>
              <a:rPr lang="en-US" altLang="zh-CN" sz="2400">
                <a:latin typeface="Times New Roman" panose="02020603050405020304" pitchFamily="18" charset="0"/>
              </a:rPr>
              <a:t>1357.000000</a:t>
            </a:r>
            <a:r>
              <a:rPr lang="en-US" altLang="zh-CN" sz="2400"/>
              <a:t> </a:t>
            </a:r>
            <a:endParaRPr lang="en-US" altLang="zh-CN" sz="2400"/>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ea typeface="宋体" panose="02010600030101010101" pitchFamily="2" charset="-122"/>
              </a:rPr>
              <a:t>After you fix a bug</a:t>
            </a:r>
            <a:endParaRPr lang="en-US" altLang="zh-CN">
              <a:ea typeface="宋体" panose="02010600030101010101" pitchFamily="2" charset="-122"/>
            </a:endParaRPr>
          </a:p>
        </p:txBody>
      </p:sp>
      <p:sp>
        <p:nvSpPr>
          <p:cNvPr id="28675" name="Rectangle 3"/>
          <p:cNvSpPr>
            <a:spLocks noGrp="1" noChangeArrowheads="1"/>
          </p:cNvSpPr>
          <p:nvPr>
            <p:ph idx="1"/>
          </p:nvPr>
        </p:nvSpPr>
        <p:spPr/>
        <p:txBody>
          <a:bodyPr/>
          <a:lstStyle/>
          <a:p>
            <a:pPr eaLnBrk="1" hangingPunct="1"/>
            <a:r>
              <a:rPr lang="en-US" altLang="zh-CN">
                <a:ea typeface="宋体" panose="02010600030101010101" pitchFamily="2" charset="-122"/>
              </a:rPr>
              <a:t>Any similar bugs existing in our code?</a:t>
            </a:r>
            <a:endParaRPr lang="en-US" altLang="zh-CN">
              <a:ea typeface="宋体" panose="02010600030101010101" pitchFamily="2" charset="-122"/>
            </a:endParaRPr>
          </a:p>
          <a:p>
            <a:pPr eaLnBrk="1" hangingPunct="1"/>
            <a:r>
              <a:rPr lang="en-US" altLang="zh-CN">
                <a:ea typeface="宋体" panose="02010600030101010101" pitchFamily="2" charset="-122"/>
              </a:rPr>
              <a:t>How could I have automatically detected this bug?</a:t>
            </a:r>
            <a:endParaRPr lang="en-US" altLang="zh-CN">
              <a:ea typeface="宋体" panose="02010600030101010101" pitchFamily="2" charset="-122"/>
            </a:endParaRPr>
          </a:p>
          <a:p>
            <a:pPr eaLnBrk="1" hangingPunct="1"/>
            <a:r>
              <a:rPr lang="en-US" altLang="zh-CN">
                <a:ea typeface="宋体" panose="02010600030101010101" pitchFamily="2" charset="-122"/>
              </a:rPr>
              <a:t>How could I have prevented this bug?</a:t>
            </a:r>
            <a:endParaRPr lang="en-US" altLang="zh-CN">
              <a:ea typeface="宋体" panose="02010600030101010101" pitchFamily="2" charset="-122"/>
            </a:endParaRPr>
          </a:p>
          <a:p>
            <a:pPr eaLnBrk="1" hangingPunct="1"/>
            <a:r>
              <a:rPr lang="en-US" altLang="zh-CN">
                <a:ea typeface="宋体" panose="02010600030101010101" pitchFamily="2" charset="-122"/>
              </a:rPr>
              <a:t>How could I prevent similar bug in the future?</a:t>
            </a:r>
            <a:endParaRPr lang="en-US" altLang="zh-CN">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t>It’s a team effort</a:t>
            </a:r>
            <a:endParaRPr lang="en-US"/>
          </a:p>
        </p:txBody>
      </p:sp>
      <p:sp>
        <p:nvSpPr>
          <p:cNvPr id="29699" name="Content Placeholder 2"/>
          <p:cNvSpPr>
            <a:spLocks noGrp="1"/>
          </p:cNvSpPr>
          <p:nvPr>
            <p:ph idx="1"/>
          </p:nvPr>
        </p:nvSpPr>
        <p:spPr/>
        <p:txBody>
          <a:bodyPr>
            <a:normAutofit/>
          </a:bodyPr>
          <a:lstStyle/>
          <a:p>
            <a:pPr eaLnBrk="1" hangingPunct="1"/>
            <a:r>
              <a:rPr lang="en-US"/>
              <a:t>Should I…</a:t>
            </a:r>
            <a:endParaRPr lang="en-US"/>
          </a:p>
          <a:p>
            <a:pPr lvl="1" eaLnBrk="1" hangingPunct="1"/>
            <a:r>
              <a:rPr lang="en-US"/>
              <a:t>Fix the symptom</a:t>
            </a:r>
            <a:endParaRPr lang="en-US"/>
          </a:p>
          <a:p>
            <a:pPr lvl="1" eaLnBrk="1" hangingPunct="1"/>
            <a:r>
              <a:rPr lang="en-US"/>
              <a:t>Fix the root cause</a:t>
            </a:r>
            <a:endParaRPr lang="en-US"/>
          </a:p>
          <a:p>
            <a:pPr lvl="1" eaLnBrk="1" hangingPunct="1"/>
            <a:r>
              <a:rPr lang="en-US"/>
              <a:t>Refactor</a:t>
            </a:r>
            <a:endParaRPr lang="en-US"/>
          </a:p>
          <a:p>
            <a:pPr lvl="1" eaLnBrk="1" hangingPunct="1"/>
            <a:r>
              <a:rPr lang="en-US"/>
              <a:t>Rewrite?</a:t>
            </a:r>
            <a:endParaRPr lang="en-US"/>
          </a:p>
          <a:p>
            <a:pPr eaLnBrk="1" hangingPunct="1"/>
            <a:r>
              <a:rPr lang="en-US"/>
              <a:t>Need other’s help, especially … </a:t>
            </a:r>
            <a:endParaRPr lang="en-US"/>
          </a:p>
          <a:p>
            <a:pPr lvl="1" eaLnBrk="1" hangingPunct="1"/>
            <a:r>
              <a:rPr lang="en-US"/>
              <a:t>PM</a:t>
            </a:r>
            <a:endParaRPr lang="en-US"/>
          </a:p>
          <a:p>
            <a:pPr lvl="1" eaLnBrk="1" hangingPunct="1"/>
            <a:r>
              <a:rPr lang="en-US"/>
              <a:t>SDET</a:t>
            </a:r>
            <a:endParaRPr lang="en-US"/>
          </a:p>
          <a:p>
            <a:pPr lvl="1" eaLnBrk="1" hangingPunct="1"/>
            <a:r>
              <a:rPr lang="en-US"/>
              <a:t>Business representatives</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The bug you don’t want to fix</a:t>
            </a:r>
            <a:endParaRPr lang="en-US"/>
          </a:p>
        </p:txBody>
      </p:sp>
      <p:sp>
        <p:nvSpPr>
          <p:cNvPr id="30723" name="Content Placeholder 2"/>
          <p:cNvSpPr>
            <a:spLocks noGrp="1"/>
          </p:cNvSpPr>
          <p:nvPr>
            <p:ph idx="1"/>
          </p:nvPr>
        </p:nvSpPr>
        <p:spPr/>
        <p:txBody>
          <a:bodyPr/>
          <a:lstStyle/>
          <a:p>
            <a:pPr eaLnBrk="1" hangingPunct="1"/>
            <a:r>
              <a:rPr lang="en-US"/>
              <a:t>Excel example</a:t>
            </a:r>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anose="02010600030101010101" pitchFamily="2" charset="-122"/>
              </a:rPr>
              <a:t>Quiz</a:t>
            </a:r>
            <a:endParaRPr lang="en-US" altLang="zh-CN">
              <a:ea typeface="宋体" panose="02010600030101010101" pitchFamily="2" charset="-122"/>
            </a:endParaRPr>
          </a:p>
        </p:txBody>
      </p:sp>
      <p:sp>
        <p:nvSpPr>
          <p:cNvPr id="32771"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2400" dirty="0">
                <a:ea typeface="宋体" panose="02010600030101010101" pitchFamily="2" charset="-122"/>
              </a:rPr>
              <a:t>#define ASSERT ( condition, message) \</a:t>
            </a:r>
            <a:endParaRPr lang="en-US" altLang="zh-CN" sz="2400" dirty="0">
              <a:ea typeface="宋体" panose="02010600030101010101" pitchFamily="2" charset="-122"/>
            </a:endParaRPr>
          </a:p>
          <a:p>
            <a:pPr eaLnBrk="1" hangingPunct="1">
              <a:buFont typeface="Wingdings" panose="05000000000000000000" pitchFamily="2" charset="2"/>
              <a:buNone/>
            </a:pPr>
            <a:r>
              <a:rPr lang="en-US" altLang="zh-CN" sz="2400" dirty="0">
                <a:ea typeface="宋体" panose="02010600030101010101" pitchFamily="2" charset="-122"/>
              </a:rPr>
              <a:t> if (!(condition)) { \</a:t>
            </a:r>
            <a:endParaRPr lang="en-US" altLang="zh-CN" sz="2400" dirty="0">
              <a:ea typeface="宋体" panose="02010600030101010101" pitchFamily="2" charset="-122"/>
            </a:endParaRPr>
          </a:p>
          <a:p>
            <a:pPr eaLnBrk="1" hangingPunct="1">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LogError</a:t>
            </a:r>
            <a:r>
              <a:rPr lang="en-US" altLang="zh-CN" sz="2400">
                <a:ea typeface="宋体" panose="02010600030101010101" pitchFamily="2" charset="-122"/>
              </a:rPr>
              <a:t>(message); \</a:t>
            </a:r>
            <a:endParaRPr lang="en-US" altLang="zh-CN" sz="2400">
              <a:ea typeface="宋体" panose="02010600030101010101" pitchFamily="2" charset="-122"/>
            </a:endParaRPr>
          </a:p>
          <a:p>
            <a:pPr eaLnBrk="1" hangingPunct="1">
              <a:buFont typeface="Wingdings" panose="05000000000000000000" pitchFamily="2" charset="2"/>
              <a:buNone/>
            </a:pPr>
            <a:r>
              <a:rPr lang="en-US" altLang="zh-CN" sz="2400" dirty="0">
                <a:ea typeface="宋体" panose="02010600030101010101" pitchFamily="2" charset="-122"/>
              </a:rPr>
              <a:t>} \</a:t>
            </a:r>
            <a:endParaRPr lang="en-US" altLang="zh-CN" sz="2400" dirty="0">
              <a:ea typeface="宋体" panose="02010600030101010101"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anose="02010600030101010101" pitchFamily="2" charset="-122"/>
              </a:rPr>
              <a:t>quiz</a:t>
            </a:r>
            <a:endParaRPr lang="en-US" altLang="zh-CN">
              <a:ea typeface="宋体" panose="02010600030101010101" pitchFamily="2" charset="-122"/>
            </a:endParaRPr>
          </a:p>
        </p:txBody>
      </p:sp>
      <p:sp>
        <p:nvSpPr>
          <p:cNvPr id="33795"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a:ea typeface="宋体" panose="02010600030101010101" pitchFamily="2" charset="-122"/>
              </a:rPr>
              <a:t>//get input i</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rPr>
              <a:t>ASSERT(nTotal &gt; ++i);</a:t>
            </a: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rPr>
              <a:t>// dealing with i;</a:t>
            </a:r>
            <a:endParaRPr lang="en-US" altLang="zh-CN">
              <a:ea typeface="宋体" panose="02010600030101010101" pitchFamily="2" charset="-122"/>
            </a:endParaRPr>
          </a:p>
          <a:p>
            <a:pPr eaLnBrk="1" hangingPunct="1">
              <a:buFont typeface="Wingdings" panose="05000000000000000000" pitchFamily="2" charset="2"/>
              <a:buNone/>
            </a:pPr>
            <a:endParaRPr lang="en-US" altLang="zh-CN">
              <a:ea typeface="宋体" panose="02010600030101010101" pitchFamily="2" charset="-122"/>
            </a:endParaRPr>
          </a:p>
          <a:p>
            <a:pPr eaLnBrk="1" hangingPunct="1">
              <a:buFont typeface="Wingdings" panose="05000000000000000000" pitchFamily="2" charset="2"/>
              <a:buNone/>
            </a:pPr>
            <a:endParaRPr lang="en-US" altLang="zh-CN">
              <a:ea typeface="宋体" panose="02010600030101010101" pitchFamily="2" charset="-122"/>
            </a:endParaRPr>
          </a:p>
          <a:p>
            <a:pPr eaLnBrk="1" hangingPunct="1">
              <a:buFont typeface="Wingdings" panose="05000000000000000000" pitchFamily="2" charset="2"/>
              <a:buNone/>
            </a:pPr>
            <a:r>
              <a:rPr lang="en-US" altLang="zh-CN">
                <a:ea typeface="宋体" panose="02010600030101010101" pitchFamily="2" charset="-122"/>
              </a:rPr>
              <a:t> </a:t>
            </a:r>
            <a:endParaRPr lang="en-US" altLang="zh-CN">
              <a:ea typeface="宋体" panose="0201060003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Autofit/>
          </a:bodyPr>
          <a:lstStyle/>
          <a:p>
            <a:pPr eaLnBrk="1" hangingPunct="1"/>
            <a:r>
              <a:rPr lang="zh-CN" altLang="en-US" sz="4800" dirty="0">
                <a:latin typeface="+mj-ea"/>
              </a:rPr>
              <a:t>防御式编程 </a:t>
            </a:r>
            <a:r>
              <a:rPr lang="en-US" altLang="zh-CN" sz="4800" dirty="0">
                <a:latin typeface="+mj-ea"/>
              </a:rPr>
              <a:t>Defensive Programming</a:t>
            </a:r>
            <a:endParaRPr lang="en-US" altLang="zh-CN" sz="4800" dirty="0">
              <a:latin typeface="+mj-ea"/>
            </a:endParaRPr>
          </a:p>
        </p:txBody>
      </p:sp>
      <p:sp>
        <p:nvSpPr>
          <p:cNvPr id="34819" name="Rectangle 3"/>
          <p:cNvSpPr>
            <a:spLocks noGrp="1" noChangeArrowheads="1"/>
          </p:cNvSpPr>
          <p:nvPr>
            <p:ph idx="1"/>
          </p:nvPr>
        </p:nvSpPr>
        <p:spPr/>
        <p:txBody>
          <a:bodyPr/>
          <a:lstStyle/>
          <a:p>
            <a:pPr eaLnBrk="1" hangingPunct="1">
              <a:lnSpc>
                <a:spcPct val="90000"/>
              </a:lnSpc>
            </a:pPr>
            <a:r>
              <a:rPr lang="en-US" altLang="zh-CN" sz="2600" dirty="0">
                <a:ea typeface="宋体" panose="02010600030101010101" pitchFamily="2" charset="-122"/>
              </a:rPr>
              <a:t>Does the routine protect itself from bad input data?</a:t>
            </a:r>
            <a:endParaRPr lang="en-US" altLang="zh-CN" sz="2600" dirty="0">
              <a:ea typeface="宋体" panose="02010600030101010101" pitchFamily="2" charset="-122"/>
            </a:endParaRPr>
          </a:p>
          <a:p>
            <a:pPr eaLnBrk="1" hangingPunct="1">
              <a:lnSpc>
                <a:spcPct val="90000"/>
              </a:lnSpc>
            </a:pPr>
            <a:r>
              <a:rPr lang="en-US" altLang="zh-CN" sz="2600" dirty="0">
                <a:ea typeface="宋体" panose="02010600030101010101" pitchFamily="2" charset="-122"/>
              </a:rPr>
              <a:t>Have you use assertions to document assumptions, including pre-condition and post-conditions?</a:t>
            </a:r>
            <a:endParaRPr lang="en-US" altLang="zh-CN" sz="2600" dirty="0">
              <a:ea typeface="宋体" panose="02010600030101010101" pitchFamily="2" charset="-122"/>
            </a:endParaRPr>
          </a:p>
          <a:p>
            <a:pPr eaLnBrk="1" hangingPunct="1">
              <a:lnSpc>
                <a:spcPct val="90000"/>
              </a:lnSpc>
            </a:pPr>
            <a:r>
              <a:rPr lang="en-US" altLang="zh-CN" sz="2600" dirty="0">
                <a:ea typeface="宋体" panose="02010600030101010101" pitchFamily="2" charset="-122"/>
              </a:rPr>
              <a:t>Have assertions been used only to document conditions that should never occur?</a:t>
            </a:r>
            <a:endParaRPr lang="en-US" altLang="zh-CN" sz="2600" dirty="0">
              <a:ea typeface="宋体" panose="02010600030101010101" pitchFamily="2" charset="-122"/>
            </a:endParaRPr>
          </a:p>
          <a:p>
            <a:pPr eaLnBrk="1" hangingPunct="1">
              <a:lnSpc>
                <a:spcPct val="90000"/>
              </a:lnSpc>
            </a:pPr>
            <a:r>
              <a:rPr lang="en-US" altLang="zh-CN" sz="2600" dirty="0">
                <a:ea typeface="宋体" panose="02010600030101010101" pitchFamily="2" charset="-122"/>
              </a:rPr>
              <a:t>Does the architecture or high-level design specify a specific set of error-handling techniques?</a:t>
            </a:r>
            <a:endParaRPr lang="en-US" altLang="zh-CN" sz="2600" dirty="0">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ea typeface="宋体" panose="02010600030101010101" pitchFamily="2" charset="-122"/>
              </a:rPr>
              <a:t>Exception handling </a:t>
            </a:r>
            <a:endParaRPr lang="en-US" altLang="zh-CN">
              <a:ea typeface="宋体" panose="02010600030101010101" pitchFamily="2" charset="-122"/>
            </a:endParaRPr>
          </a:p>
        </p:txBody>
      </p:sp>
      <p:sp>
        <p:nvSpPr>
          <p:cNvPr id="35843" name="Rectangle 3"/>
          <p:cNvSpPr>
            <a:spLocks noGrp="1" noChangeArrowheads="1"/>
          </p:cNvSpPr>
          <p:nvPr>
            <p:ph idx="1"/>
          </p:nvPr>
        </p:nvSpPr>
        <p:spPr/>
        <p:txBody>
          <a:bodyPr/>
          <a:lstStyle/>
          <a:p>
            <a:pPr eaLnBrk="1" hangingPunct="1">
              <a:lnSpc>
                <a:spcPct val="90000"/>
              </a:lnSpc>
            </a:pPr>
            <a:r>
              <a:rPr lang="en-US" altLang="zh-CN" sz="2600">
                <a:ea typeface="宋体" panose="02010600030101010101" pitchFamily="2" charset="-122"/>
              </a:rPr>
              <a:t>Has your project defined a standardized approach to exception handling?</a:t>
            </a:r>
            <a:endParaRPr lang="en-US" altLang="zh-CN" sz="2600">
              <a:ea typeface="宋体" panose="02010600030101010101" pitchFamily="2" charset="-122"/>
            </a:endParaRPr>
          </a:p>
          <a:p>
            <a:pPr eaLnBrk="1" hangingPunct="1">
              <a:lnSpc>
                <a:spcPct val="90000"/>
              </a:lnSpc>
            </a:pPr>
            <a:r>
              <a:rPr lang="en-US" altLang="zh-CN" sz="2600">
                <a:ea typeface="宋体" panose="02010600030101010101" pitchFamily="2" charset="-122"/>
              </a:rPr>
              <a:t>Have you considered alternatives to using an exception?</a:t>
            </a:r>
            <a:endParaRPr lang="en-US" altLang="zh-CN" sz="2600">
              <a:ea typeface="宋体" panose="02010600030101010101" pitchFamily="2" charset="-122"/>
            </a:endParaRPr>
          </a:p>
          <a:p>
            <a:pPr eaLnBrk="1" hangingPunct="1">
              <a:lnSpc>
                <a:spcPct val="90000"/>
              </a:lnSpc>
            </a:pPr>
            <a:r>
              <a:rPr lang="en-US" altLang="zh-CN" sz="2600">
                <a:ea typeface="宋体" panose="02010600030101010101" pitchFamily="2" charset="-122"/>
              </a:rPr>
              <a:t>can the error be handled locally?</a:t>
            </a:r>
            <a:endParaRPr lang="en-US" altLang="zh-CN" sz="2600">
              <a:ea typeface="宋体" panose="02010600030101010101" pitchFamily="2" charset="-122"/>
            </a:endParaRPr>
          </a:p>
          <a:p>
            <a:pPr eaLnBrk="1" hangingPunct="1">
              <a:lnSpc>
                <a:spcPct val="90000"/>
              </a:lnSpc>
            </a:pPr>
            <a:r>
              <a:rPr lang="en-US" altLang="zh-CN" sz="2600">
                <a:ea typeface="宋体" panose="02010600030101010101" pitchFamily="2" charset="-122"/>
              </a:rPr>
              <a:t>Does the code avoid throwing exceptions in constructors and destructors?</a:t>
            </a:r>
            <a:endParaRPr lang="en-US" altLang="zh-CN" sz="2600">
              <a:ea typeface="宋体" panose="02010600030101010101" pitchFamily="2" charset="-122"/>
            </a:endParaRPr>
          </a:p>
          <a:p>
            <a:pPr eaLnBrk="1" hangingPunct="1">
              <a:lnSpc>
                <a:spcPct val="90000"/>
              </a:lnSpc>
            </a:pPr>
            <a:r>
              <a:rPr lang="en-US" altLang="zh-CN" sz="2600">
                <a:ea typeface="宋体" panose="02010600030101010101" pitchFamily="2" charset="-122"/>
              </a:rPr>
              <a:t>Are all exceptions at the appropriate levels of abstraction for the routines that throw them?</a:t>
            </a:r>
            <a:endParaRPr lang="en-US" altLang="zh-CN" sz="260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anose="02010600030101010101" pitchFamily="2" charset="-122"/>
              </a:rPr>
              <a:t>Exception handling (cont.)</a:t>
            </a:r>
            <a:endParaRPr lang="en-US" altLang="zh-CN">
              <a:ea typeface="宋体" panose="02010600030101010101" pitchFamily="2" charset="-122"/>
            </a:endParaRPr>
          </a:p>
        </p:txBody>
      </p:sp>
      <p:sp>
        <p:nvSpPr>
          <p:cNvPr id="36867" name="Rectangle 3"/>
          <p:cNvSpPr>
            <a:spLocks noGrp="1" noChangeArrowheads="1"/>
          </p:cNvSpPr>
          <p:nvPr>
            <p:ph idx="1"/>
          </p:nvPr>
        </p:nvSpPr>
        <p:spPr/>
        <p:txBody>
          <a:bodyPr/>
          <a:lstStyle/>
          <a:p>
            <a:pPr eaLnBrk="1" hangingPunct="1"/>
            <a:r>
              <a:rPr lang="en-US" altLang="zh-CN">
                <a:ea typeface="宋体" panose="02010600030101010101" pitchFamily="2" charset="-122"/>
              </a:rPr>
              <a:t>Does each exception include all relevant exception background info?</a:t>
            </a:r>
            <a:endParaRPr lang="en-US" altLang="zh-CN">
              <a:ea typeface="宋体" panose="02010600030101010101" pitchFamily="2" charset="-122"/>
            </a:endParaRPr>
          </a:p>
          <a:p>
            <a:pPr eaLnBrk="1" hangingPunct="1"/>
            <a:r>
              <a:rPr lang="en-US" altLang="zh-CN">
                <a:ea typeface="宋体" panose="02010600030101010101" pitchFamily="2" charset="-122"/>
              </a:rPr>
              <a:t>Is the code free of empty catch blocks?</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代码复审 </a:t>
            </a:r>
            <a:r>
              <a:rPr lang="en-US" altLang="zh-CN" dirty="0"/>
              <a:t>in Visual Studio</a:t>
            </a:r>
            <a:endParaRPr lang="en-US" dirty="0"/>
          </a:p>
        </p:txBody>
      </p:sp>
      <p:sp>
        <p:nvSpPr>
          <p:cNvPr id="3" name="Content Placeholder 2"/>
          <p:cNvSpPr>
            <a:spLocks noGrp="1"/>
          </p:cNvSpPr>
          <p:nvPr>
            <p:ph idx="1"/>
          </p:nvPr>
        </p:nvSpPr>
        <p:spPr/>
        <p:txBody>
          <a:bodyPr/>
          <a:lstStyle/>
          <a:p>
            <a:r>
              <a:rPr lang="zh-CN" altLang="en-US" dirty="0"/>
              <a:t>培训视频</a:t>
            </a:r>
            <a:endParaRPr lang="en-US" altLang="zh-CN" dirty="0"/>
          </a:p>
          <a:p>
            <a:pPr lvl="1"/>
            <a:r>
              <a:rPr lang="zh-CN" altLang="en-US" dirty="0">
                <a:hlinkClick r:id="rId1"/>
              </a:rPr>
              <a:t>中文版</a:t>
            </a:r>
            <a:r>
              <a:rPr lang="zh-CN" altLang="en-US" dirty="0"/>
              <a:t>    </a:t>
            </a:r>
            <a:r>
              <a:rPr lang="en-US" altLang="zh-CN" dirty="0">
                <a:hlinkClick r:id="rId2"/>
              </a:rPr>
              <a:t>English</a:t>
            </a:r>
            <a:endParaRPr lang="en-US" altLang="zh-CN" dirty="0"/>
          </a:p>
        </p:txBody>
      </p:sp>
      <p:pic>
        <p:nvPicPr>
          <p:cNvPr id="4" name="Picture 3"/>
          <p:cNvPicPr>
            <a:picLocks noChangeAspect="1"/>
          </p:cNvPicPr>
          <p:nvPr/>
        </p:nvPicPr>
        <p:blipFill>
          <a:blip r:embed="rId3"/>
          <a:stretch>
            <a:fillRect/>
          </a:stretch>
        </p:blipFill>
        <p:spPr>
          <a:xfrm>
            <a:off x="4114800" y="2914742"/>
            <a:ext cx="8001000" cy="385307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Team </a:t>
            </a:r>
            <a:r>
              <a:rPr lang="en-US" altLang="zh-CN" dirty="0"/>
              <a:t>W</a:t>
            </a:r>
            <a:r>
              <a:rPr lang="en-US" dirty="0"/>
              <a:t>ork</a:t>
            </a:r>
            <a:endParaRPr lang="en-US" dirty="0"/>
          </a:p>
        </p:txBody>
      </p:sp>
      <p:sp>
        <p:nvSpPr>
          <p:cNvPr id="11266" name="Content Placeholder 1"/>
          <p:cNvSpPr>
            <a:spLocks noGrp="1"/>
          </p:cNvSpPr>
          <p:nvPr>
            <p:ph idx="1"/>
          </p:nvPr>
        </p:nvSpPr>
        <p:spPr/>
        <p:txBody>
          <a:bodyPr/>
          <a:lstStyle/>
          <a:p>
            <a:r>
              <a:rPr lang="en-US" dirty="0"/>
              <a:t> “Talent wins games, but teamwork and intelligence wins championships.”</a:t>
            </a:r>
            <a:endParaRPr lang="en-US" dirty="0"/>
          </a:p>
          <a:p>
            <a:pPr marL="320040" lvl="1" indent="0" algn="r">
              <a:buNone/>
            </a:pPr>
            <a:r>
              <a:rPr lang="en-US" dirty="0"/>
              <a:t>                 - </a:t>
            </a:r>
            <a:r>
              <a:rPr lang="en-US" altLang="zh-CN" dirty="0"/>
              <a:t>Michael Jordan</a:t>
            </a:r>
            <a:endParaRPr lang="en-US" dirty="0"/>
          </a:p>
          <a:p>
            <a:r>
              <a:rPr lang="en-US" dirty="0"/>
              <a:t>Teamwork start with 1:1 Collaboration</a:t>
            </a:r>
            <a:endParaRPr lang="en-US" dirty="0"/>
          </a:p>
          <a:p>
            <a:r>
              <a:rPr lang="en-US" altLang="zh-CN" dirty="0"/>
              <a:t>Let’s start by studying how 2 persons work together. </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1671638" y="3838575"/>
            <a:ext cx="152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latin typeface="Times New Roman" panose="02020603050405020304" pitchFamily="18" charset="0"/>
              </a:rPr>
              <a:t>表达式</a:t>
            </a:r>
            <a:endParaRPr lang="zh-CN" altLang="en-US" sz="2400">
              <a:latin typeface="Times New Roman" panose="02020603050405020304" pitchFamily="18" charset="0"/>
            </a:endParaRPr>
          </a:p>
        </p:txBody>
      </p:sp>
      <p:sp>
        <p:nvSpPr>
          <p:cNvPr id="53251" name="Line 5"/>
          <p:cNvSpPr>
            <a:spLocks noChangeShapeType="1"/>
          </p:cNvSpPr>
          <p:nvPr/>
        </p:nvSpPr>
        <p:spPr bwMode="auto">
          <a:xfrm>
            <a:off x="2667000" y="4038600"/>
            <a:ext cx="609600"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52" name="Line 6"/>
          <p:cNvSpPr>
            <a:spLocks noChangeShapeType="1"/>
          </p:cNvSpPr>
          <p:nvPr/>
        </p:nvSpPr>
        <p:spPr bwMode="auto">
          <a:xfrm>
            <a:off x="6858001" y="3390900"/>
            <a:ext cx="504825"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53" name="Line 7"/>
          <p:cNvSpPr>
            <a:spLocks noChangeShapeType="1"/>
          </p:cNvSpPr>
          <p:nvPr/>
        </p:nvSpPr>
        <p:spPr bwMode="auto">
          <a:xfrm flipH="1">
            <a:off x="8831264" y="3357563"/>
            <a:ext cx="1587" cy="1274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54" name="Line 8"/>
          <p:cNvSpPr>
            <a:spLocks noChangeShapeType="1"/>
          </p:cNvSpPr>
          <p:nvPr/>
        </p:nvSpPr>
        <p:spPr bwMode="auto">
          <a:xfrm flipH="1">
            <a:off x="7227889" y="4632325"/>
            <a:ext cx="15843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55" name="Line 9"/>
          <p:cNvSpPr>
            <a:spLocks noChangeShapeType="1"/>
          </p:cNvSpPr>
          <p:nvPr/>
        </p:nvSpPr>
        <p:spPr bwMode="auto">
          <a:xfrm flipV="1">
            <a:off x="3276600" y="3276600"/>
            <a:ext cx="381000"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56" name="Rectangle 10"/>
          <p:cNvSpPr>
            <a:spLocks noChangeArrowheads="1"/>
          </p:cNvSpPr>
          <p:nvPr/>
        </p:nvSpPr>
        <p:spPr bwMode="auto">
          <a:xfrm>
            <a:off x="5643564" y="2974976"/>
            <a:ext cx="1214437" cy="576263"/>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表达式</a:t>
            </a:r>
            <a:endParaRPr lang="zh-CN" altLang="en-US" sz="2400">
              <a:latin typeface="Times New Roman" panose="02020603050405020304" pitchFamily="18" charset="0"/>
            </a:endParaRPr>
          </a:p>
        </p:txBody>
      </p:sp>
      <p:sp>
        <p:nvSpPr>
          <p:cNvPr id="53257" name="Oval 11"/>
          <p:cNvSpPr>
            <a:spLocks noChangeArrowheads="1"/>
          </p:cNvSpPr>
          <p:nvPr/>
        </p:nvSpPr>
        <p:spPr bwMode="auto">
          <a:xfrm>
            <a:off x="4191000" y="2971800"/>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3258" name="Text Box 12"/>
          <p:cNvSpPr txBox="1">
            <a:spLocks noChangeArrowheads="1"/>
          </p:cNvSpPr>
          <p:nvPr/>
        </p:nvSpPr>
        <p:spPr bwMode="auto">
          <a:xfrm>
            <a:off x="4267201" y="2971800"/>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3259" name="Line 13"/>
          <p:cNvSpPr>
            <a:spLocks noChangeShapeType="1"/>
          </p:cNvSpPr>
          <p:nvPr/>
        </p:nvSpPr>
        <p:spPr bwMode="auto">
          <a:xfrm>
            <a:off x="3657601" y="2667000"/>
            <a:ext cx="5000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60" name="Line 14"/>
          <p:cNvSpPr>
            <a:spLocks noChangeShapeType="1"/>
          </p:cNvSpPr>
          <p:nvPr/>
        </p:nvSpPr>
        <p:spPr bwMode="auto">
          <a:xfrm flipH="1" flipV="1">
            <a:off x="8153401" y="3352800"/>
            <a:ext cx="671513" cy="12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61" name="Line 15"/>
          <p:cNvSpPr>
            <a:spLocks noChangeShapeType="1"/>
          </p:cNvSpPr>
          <p:nvPr/>
        </p:nvSpPr>
        <p:spPr bwMode="auto">
          <a:xfrm>
            <a:off x="8812214" y="3911600"/>
            <a:ext cx="1150937"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62" name="Rectangle 16"/>
          <p:cNvSpPr>
            <a:spLocks noChangeArrowheads="1"/>
          </p:cNvSpPr>
          <p:nvPr/>
        </p:nvSpPr>
        <p:spPr bwMode="auto">
          <a:xfrm>
            <a:off x="5715000" y="4343401"/>
            <a:ext cx="1512888" cy="576263"/>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数字</a:t>
            </a:r>
            <a:endParaRPr lang="zh-CN" altLang="en-US" sz="2400">
              <a:latin typeface="Times New Roman" panose="02020603050405020304" pitchFamily="18" charset="0"/>
            </a:endParaRPr>
          </a:p>
        </p:txBody>
      </p:sp>
      <p:sp>
        <p:nvSpPr>
          <p:cNvPr id="53263" name="Line 17"/>
          <p:cNvSpPr>
            <a:spLocks noChangeShapeType="1"/>
          </p:cNvSpPr>
          <p:nvPr/>
        </p:nvSpPr>
        <p:spPr bwMode="auto">
          <a:xfrm>
            <a:off x="3276600" y="3276601"/>
            <a:ext cx="0" cy="13684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64" name="Line 18"/>
          <p:cNvSpPr>
            <a:spLocks noChangeShapeType="1"/>
          </p:cNvSpPr>
          <p:nvPr/>
        </p:nvSpPr>
        <p:spPr bwMode="auto">
          <a:xfrm flipV="1">
            <a:off x="3276600" y="4648200"/>
            <a:ext cx="2438400"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65" name="Oval 19"/>
          <p:cNvSpPr>
            <a:spLocks noChangeArrowheads="1"/>
          </p:cNvSpPr>
          <p:nvPr/>
        </p:nvSpPr>
        <p:spPr bwMode="auto">
          <a:xfrm>
            <a:off x="4191000" y="3505200"/>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3266" name="Text Box 20"/>
          <p:cNvSpPr txBox="1">
            <a:spLocks noChangeArrowheads="1"/>
          </p:cNvSpPr>
          <p:nvPr/>
        </p:nvSpPr>
        <p:spPr bwMode="auto">
          <a:xfrm>
            <a:off x="4191001" y="3505200"/>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3267" name="Oval 21"/>
          <p:cNvSpPr>
            <a:spLocks noChangeArrowheads="1"/>
          </p:cNvSpPr>
          <p:nvPr/>
        </p:nvSpPr>
        <p:spPr bwMode="auto">
          <a:xfrm>
            <a:off x="4191000" y="2438400"/>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3268" name="Line 22"/>
          <p:cNvSpPr>
            <a:spLocks noChangeShapeType="1"/>
          </p:cNvSpPr>
          <p:nvPr/>
        </p:nvSpPr>
        <p:spPr bwMode="auto">
          <a:xfrm>
            <a:off x="5105400" y="2667000"/>
            <a:ext cx="0" cy="1600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69" name="Line 23"/>
          <p:cNvSpPr>
            <a:spLocks noChangeShapeType="1"/>
          </p:cNvSpPr>
          <p:nvPr/>
        </p:nvSpPr>
        <p:spPr bwMode="auto">
          <a:xfrm>
            <a:off x="3657600" y="2667000"/>
            <a:ext cx="0" cy="1600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70" name="Line 24"/>
          <p:cNvSpPr>
            <a:spLocks noChangeShapeType="1"/>
          </p:cNvSpPr>
          <p:nvPr/>
        </p:nvSpPr>
        <p:spPr bwMode="auto">
          <a:xfrm flipH="1">
            <a:off x="4648200" y="2667000"/>
            <a:ext cx="457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71" name="Oval 25"/>
          <p:cNvSpPr>
            <a:spLocks noChangeArrowheads="1"/>
          </p:cNvSpPr>
          <p:nvPr/>
        </p:nvSpPr>
        <p:spPr bwMode="auto">
          <a:xfrm>
            <a:off x="6134100" y="8278813"/>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3272" name="Text Box 26"/>
          <p:cNvSpPr txBox="1">
            <a:spLocks noChangeArrowheads="1"/>
          </p:cNvSpPr>
          <p:nvPr/>
        </p:nvSpPr>
        <p:spPr bwMode="auto">
          <a:xfrm>
            <a:off x="6191251" y="8278813"/>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3273" name="Line 27"/>
          <p:cNvSpPr>
            <a:spLocks noChangeShapeType="1"/>
          </p:cNvSpPr>
          <p:nvPr/>
        </p:nvSpPr>
        <p:spPr bwMode="auto">
          <a:xfrm flipH="1">
            <a:off x="6551613" y="8496300"/>
            <a:ext cx="722312"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74" name="Text Box 28"/>
          <p:cNvSpPr txBox="1">
            <a:spLocks noChangeArrowheads="1"/>
          </p:cNvSpPr>
          <p:nvPr/>
        </p:nvSpPr>
        <p:spPr bwMode="auto">
          <a:xfrm>
            <a:off x="4267201" y="2438400"/>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3275" name="Oval 29"/>
          <p:cNvSpPr>
            <a:spLocks noChangeArrowheads="1"/>
          </p:cNvSpPr>
          <p:nvPr/>
        </p:nvSpPr>
        <p:spPr bwMode="auto">
          <a:xfrm>
            <a:off x="4191000" y="4038600"/>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3276" name="Text Box 30"/>
          <p:cNvSpPr txBox="1">
            <a:spLocks noChangeArrowheads="1"/>
          </p:cNvSpPr>
          <p:nvPr/>
        </p:nvSpPr>
        <p:spPr bwMode="auto">
          <a:xfrm>
            <a:off x="4267201" y="4038600"/>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3277" name="Line 31"/>
          <p:cNvSpPr>
            <a:spLocks noChangeShapeType="1"/>
          </p:cNvSpPr>
          <p:nvPr/>
        </p:nvSpPr>
        <p:spPr bwMode="auto">
          <a:xfrm>
            <a:off x="5105401" y="3429000"/>
            <a:ext cx="5762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78" name="Line 32"/>
          <p:cNvSpPr>
            <a:spLocks noChangeShapeType="1"/>
          </p:cNvSpPr>
          <p:nvPr/>
        </p:nvSpPr>
        <p:spPr bwMode="auto">
          <a:xfrm>
            <a:off x="3657601" y="3276600"/>
            <a:ext cx="5762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79" name="Line 33"/>
          <p:cNvSpPr>
            <a:spLocks noChangeShapeType="1"/>
          </p:cNvSpPr>
          <p:nvPr/>
        </p:nvSpPr>
        <p:spPr bwMode="auto">
          <a:xfrm>
            <a:off x="3657601" y="3733800"/>
            <a:ext cx="5762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80" name="Line 34"/>
          <p:cNvSpPr>
            <a:spLocks noChangeShapeType="1"/>
          </p:cNvSpPr>
          <p:nvPr/>
        </p:nvSpPr>
        <p:spPr bwMode="auto">
          <a:xfrm>
            <a:off x="3657601" y="4267200"/>
            <a:ext cx="5762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281" name="Line 35"/>
          <p:cNvSpPr>
            <a:spLocks noChangeShapeType="1"/>
          </p:cNvSpPr>
          <p:nvPr/>
        </p:nvSpPr>
        <p:spPr bwMode="auto">
          <a:xfrm flipH="1">
            <a:off x="4648200" y="3200400"/>
            <a:ext cx="457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82" name="Line 36"/>
          <p:cNvSpPr>
            <a:spLocks noChangeShapeType="1"/>
          </p:cNvSpPr>
          <p:nvPr/>
        </p:nvSpPr>
        <p:spPr bwMode="auto">
          <a:xfrm flipH="1">
            <a:off x="4648200" y="3733800"/>
            <a:ext cx="457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83" name="Line 37"/>
          <p:cNvSpPr>
            <a:spLocks noChangeShapeType="1"/>
          </p:cNvSpPr>
          <p:nvPr/>
        </p:nvSpPr>
        <p:spPr bwMode="auto">
          <a:xfrm flipH="1">
            <a:off x="4648200" y="4267200"/>
            <a:ext cx="4572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284" name="Rectangle 38"/>
          <p:cNvSpPr>
            <a:spLocks noChangeArrowheads="1"/>
          </p:cNvSpPr>
          <p:nvPr/>
        </p:nvSpPr>
        <p:spPr bwMode="auto">
          <a:xfrm>
            <a:off x="7400925" y="2981326"/>
            <a:ext cx="1214438" cy="576263"/>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表达式</a:t>
            </a:r>
            <a:endParaRPr lang="zh-CN" altLang="en-US" sz="2400">
              <a:latin typeface="Times New Roman" panose="02020603050405020304" pitchFamily="18" charset="0"/>
            </a:endParaRPr>
          </a:p>
        </p:txBody>
      </p:sp>
      <p:sp>
        <p:nvSpPr>
          <p:cNvPr id="53285" name="Rectangle 39"/>
          <p:cNvSpPr>
            <a:spLocks noChangeArrowheads="1"/>
          </p:cNvSpPr>
          <p:nvPr/>
        </p:nvSpPr>
        <p:spPr bwMode="auto">
          <a:xfrm>
            <a:off x="1847850" y="188913"/>
            <a:ext cx="7543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600">
                <a:solidFill>
                  <a:schemeClr val="tx2"/>
                </a:solidFill>
                <a:latin typeface="隶书" panose="02010509060101010101" pitchFamily="49" charset="-122"/>
                <a:ea typeface="隶书" panose="02010509060101010101" pitchFamily="49" charset="-122"/>
              </a:rPr>
              <a:t>逆波兰表达式的递归定义</a:t>
            </a:r>
            <a:endParaRPr lang="zh-CN" altLang="en-US" sz="3600">
              <a:solidFill>
                <a:schemeClr val="tx2"/>
              </a:solidFill>
              <a:latin typeface="隶书" panose="02010509060101010101" pitchFamily="49" charset="-122"/>
              <a:ea typeface="隶书" panose="02010509060101010101" pitchFamily="49" charset="-122"/>
            </a:endParaRP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结对编程</a:t>
            </a:r>
            <a:endParaRPr lang="en-US" dirty="0"/>
          </a:p>
        </p:txBody>
      </p:sp>
      <p:sp>
        <p:nvSpPr>
          <p:cNvPr id="3" name="内容占位符 2"/>
          <p:cNvSpPr>
            <a:spLocks noGrp="1"/>
          </p:cNvSpPr>
          <p:nvPr>
            <p:ph idx="1"/>
          </p:nvPr>
        </p:nvSpPr>
        <p:spPr/>
        <p:txBody>
          <a:bodyPr/>
          <a:lstStyle/>
          <a:p>
            <a:r>
              <a:rPr lang="zh-CN" altLang="en-US" dirty="0"/>
              <a:t>代码复审的好处</a:t>
            </a:r>
            <a:endParaRPr lang="zh-CN" altLang="en-US" dirty="0"/>
          </a:p>
          <a:p>
            <a:r>
              <a:rPr lang="zh-CN" altLang="en-US" dirty="0"/>
              <a:t>既然代码复审能发现这么多问题，有这么好的效果，如果我们</a:t>
            </a:r>
            <a:r>
              <a:rPr lang="zh-CN" altLang="en-US" b="1" dirty="0"/>
              <a:t>每时每刻</a:t>
            </a:r>
            <a:r>
              <a:rPr lang="zh-CN" altLang="en-US" dirty="0"/>
              <a:t>都处在代码复审的状态， 那不是很好么？</a:t>
            </a:r>
            <a:endParaRPr lang="en-US" altLang="zh-CN" dirty="0"/>
          </a:p>
          <a:p>
            <a:r>
              <a:rPr lang="zh-CN" altLang="en-US" dirty="0"/>
              <a:t>事实上，极限编程（</a:t>
            </a:r>
            <a:r>
              <a:rPr lang="en-US" altLang="zh-CN" dirty="0"/>
              <a:t>Extreme Programming</a:t>
            </a:r>
            <a:r>
              <a:rPr lang="zh-CN" altLang="en-US" dirty="0"/>
              <a:t>）正是这一思想的体现</a:t>
            </a:r>
            <a:r>
              <a:rPr lang="en-US" altLang="zh-CN" dirty="0"/>
              <a:t>— </a:t>
            </a:r>
            <a:r>
              <a:rPr lang="zh-CN" altLang="en-US" dirty="0"/>
              <a:t>为什么不把一些卓有成效的开发方法用到极致（</a:t>
            </a:r>
            <a:r>
              <a:rPr lang="en-US" altLang="zh-CN" dirty="0"/>
              <a:t>Extreme</a:t>
            </a:r>
            <a:r>
              <a:rPr lang="zh-CN" altLang="en-US" dirty="0"/>
              <a:t>），让我们无时不刻地使用它们？ </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最早有记录的结对编程</a:t>
            </a:r>
            <a:endParaRPr lang="en-US" dirty="0"/>
          </a:p>
        </p:txBody>
      </p:sp>
      <p:sp>
        <p:nvSpPr>
          <p:cNvPr id="3" name="内容占位符 2"/>
          <p:cNvSpPr>
            <a:spLocks noGrp="1"/>
          </p:cNvSpPr>
          <p:nvPr>
            <p:ph idx="1"/>
          </p:nvPr>
        </p:nvSpPr>
        <p:spPr/>
        <p:txBody>
          <a:bodyPr/>
          <a:lstStyle/>
          <a:p>
            <a:r>
              <a:rPr lang="en-US" altLang="zh-CN" dirty="0"/>
              <a:t>1987 </a:t>
            </a:r>
            <a:r>
              <a:rPr lang="zh-CN" altLang="en-US" dirty="0"/>
              <a:t>年，</a:t>
            </a:r>
            <a:r>
              <a:rPr lang="en-US" altLang="zh-CN" dirty="0"/>
              <a:t>Intuit </a:t>
            </a:r>
            <a:r>
              <a:rPr lang="zh-CN" altLang="en-US" dirty="0"/>
              <a:t>公司（当时只是一个刚刚起步的个人财务管理软件公司）宣布</a:t>
            </a:r>
            <a:r>
              <a:rPr lang="en-US" altLang="zh-CN" dirty="0"/>
              <a:t>4 </a:t>
            </a:r>
            <a:r>
              <a:rPr lang="zh-CN" altLang="en-US" dirty="0"/>
              <a:t>月会向客户提供新版本的软件</a:t>
            </a:r>
            <a:endParaRPr lang="en-US" altLang="zh-CN" dirty="0"/>
          </a:p>
          <a:p>
            <a:pPr lvl="1"/>
            <a:r>
              <a:rPr lang="en-US" altLang="zh-CN" dirty="0"/>
              <a:t>4 </a:t>
            </a:r>
            <a:r>
              <a:rPr lang="zh-CN" altLang="en-US" dirty="0"/>
              <a:t>月</a:t>
            </a:r>
            <a:r>
              <a:rPr lang="en-US" altLang="zh-CN" dirty="0"/>
              <a:t>15 </a:t>
            </a:r>
            <a:r>
              <a:rPr lang="zh-CN" altLang="en-US" dirty="0"/>
              <a:t>日是美国报税的截止日期。</a:t>
            </a:r>
            <a:endParaRPr lang="en-US" altLang="zh-CN" dirty="0"/>
          </a:p>
          <a:p>
            <a:r>
              <a:rPr lang="zh-CN" altLang="en-US" dirty="0"/>
              <a:t>但到了</a:t>
            </a:r>
            <a:r>
              <a:rPr lang="en-US" altLang="zh-CN" dirty="0"/>
              <a:t>3 </a:t>
            </a:r>
            <a:r>
              <a:rPr lang="zh-CN" altLang="en-US" dirty="0"/>
              <a:t>月末，公司仅有的两个技术人员发现进度还是大大落后于预期，</a:t>
            </a:r>
            <a:endParaRPr lang="en-US" altLang="zh-CN" dirty="0"/>
          </a:p>
          <a:p>
            <a:r>
              <a:rPr lang="zh-CN" altLang="en-US" dirty="0"/>
              <a:t>于是这两人在</a:t>
            </a:r>
            <a:r>
              <a:rPr lang="en-US" altLang="zh-CN" dirty="0"/>
              <a:t>3 </a:t>
            </a:r>
            <a:r>
              <a:rPr lang="zh-CN" altLang="en-US" dirty="0"/>
              <a:t>月的最后一周开展</a:t>
            </a:r>
            <a:r>
              <a:rPr lang="zh-CN" altLang="en-US" b="1" dirty="0"/>
              <a:t>了不得已的、长达</a:t>
            </a:r>
            <a:r>
              <a:rPr lang="en-US" altLang="zh-CN" b="1" dirty="0"/>
              <a:t>60 </a:t>
            </a:r>
            <a:r>
              <a:rPr lang="zh-CN" altLang="en-US" b="1" dirty="0"/>
              <a:t>个小时</a:t>
            </a:r>
            <a:r>
              <a:rPr lang="zh-CN" altLang="en-US" dirty="0"/>
              <a:t>的结对编程活动</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结对编程 </a:t>
            </a:r>
            <a:r>
              <a:rPr lang="en-US" dirty="0"/>
              <a:t>Pair Programming</a:t>
            </a:r>
            <a:endParaRPr lang="en-US" dirty="0"/>
          </a:p>
        </p:txBody>
      </p:sp>
      <p:sp>
        <p:nvSpPr>
          <p:cNvPr id="2" name="Content Placeholder 1"/>
          <p:cNvSpPr>
            <a:spLocks noGrp="1"/>
          </p:cNvSpPr>
          <p:nvPr>
            <p:ph idx="1"/>
          </p:nvPr>
        </p:nvSpPr>
        <p:spPr/>
        <p:txBody>
          <a:bodyPr>
            <a:normAutofit fontScale="62500" lnSpcReduction="20000"/>
          </a:bodyPr>
          <a:lstStyle/>
          <a:p>
            <a:pPr marL="118745" indent="0">
              <a:lnSpc>
                <a:spcPct val="120000"/>
              </a:lnSpc>
              <a:buNone/>
            </a:pPr>
            <a:r>
              <a:rPr lang="zh-CN" altLang="en-US" dirty="0"/>
              <a:t>驾驶员</a:t>
            </a:r>
            <a:r>
              <a:rPr lang="en-US" altLang="zh-CN" dirty="0"/>
              <a:t>/</a:t>
            </a:r>
            <a:r>
              <a:rPr lang="zh-CN" altLang="en-US" dirty="0"/>
              <a:t>领航员，两人共享一个键盘，电脑，屏幕</a:t>
            </a:r>
            <a:endParaRPr lang="en-US" altLang="zh-CN" dirty="0"/>
          </a:p>
          <a:p>
            <a:pPr>
              <a:lnSpc>
                <a:spcPct val="120000"/>
              </a:lnSpc>
            </a:pPr>
            <a:r>
              <a:rPr lang="zh-CN" altLang="en-US" dirty="0"/>
              <a:t>驾驶员：写设计文档，进行编码和单元测试等</a:t>
            </a:r>
            <a:r>
              <a:rPr lang="en-US" altLang="zh-CN" dirty="0"/>
              <a:t>XP</a:t>
            </a:r>
            <a:r>
              <a:rPr lang="zh-CN" altLang="en-US" dirty="0"/>
              <a:t>开发流程。</a:t>
            </a:r>
            <a:endParaRPr lang="en-US" altLang="zh-CN" dirty="0"/>
          </a:p>
          <a:p>
            <a:pPr>
              <a:lnSpc>
                <a:spcPct val="120000"/>
              </a:lnSpc>
            </a:pPr>
            <a:r>
              <a:rPr lang="zh-CN" altLang="en-US" dirty="0"/>
              <a:t>领航员：审阅驾驶员的文档；监督驾驶员对编码等开发流程的执行；考虑单元测试的覆盖 率；思考是否需要和如何重构；帮助驾驶员解决具体的技术问题。领航员也可以设计 </a:t>
            </a:r>
            <a:r>
              <a:rPr lang="en-US" altLang="zh-CN" dirty="0"/>
              <a:t>TDD </a:t>
            </a:r>
            <a:r>
              <a:rPr lang="zh-CN" altLang="en-US" dirty="0"/>
              <a:t>中的测试用例。 </a:t>
            </a:r>
            <a:endParaRPr lang="en-US" altLang="zh-CN" dirty="0"/>
          </a:p>
          <a:p>
            <a:pPr>
              <a:lnSpc>
                <a:spcPct val="120000"/>
              </a:lnSpc>
            </a:pPr>
            <a:r>
              <a:rPr lang="en-US" altLang="zh-CN" dirty="0"/>
              <a:t> </a:t>
            </a:r>
            <a:r>
              <a:rPr lang="zh-CN" altLang="en-US" dirty="0"/>
              <a:t>驾驶员和领航员不断轮换角色，不要连续工作超过一小时，每工作一小时休息</a:t>
            </a:r>
            <a:r>
              <a:rPr lang="en-US" altLang="zh-CN" dirty="0"/>
              <a:t>15</a:t>
            </a:r>
            <a:r>
              <a:rPr lang="zh-CN" altLang="en-US" dirty="0"/>
              <a:t>分钟。 领航员要控制时间。 </a:t>
            </a:r>
            <a:endParaRPr lang="en-US" altLang="zh-CN" dirty="0"/>
          </a:p>
          <a:p>
            <a:pPr>
              <a:lnSpc>
                <a:spcPct val="120000"/>
              </a:lnSpc>
            </a:pPr>
            <a:r>
              <a:rPr lang="en-US" altLang="zh-CN" dirty="0"/>
              <a:t> </a:t>
            </a:r>
            <a:r>
              <a:rPr lang="zh-CN" altLang="en-US" dirty="0"/>
              <a:t>主动参与。任何一个任务都首先是两个人的责任，也是所有人的责任。 </a:t>
            </a:r>
            <a:endParaRPr lang="en-US" altLang="zh-CN" dirty="0"/>
          </a:p>
          <a:p>
            <a:pPr>
              <a:lnSpc>
                <a:spcPct val="120000"/>
              </a:lnSpc>
            </a:pPr>
            <a:r>
              <a:rPr lang="zh-CN" altLang="en-US" dirty="0"/>
              <a:t>只有水平上的差距，没有级别上的差异。两人结对，尽管可能大家的级别资历不同，但不 管在分析、设计或编码上，双方都拥有平等的决策权利。 </a:t>
            </a:r>
            <a:endParaRPr lang="en-US" altLang="zh-CN" dirty="0"/>
          </a:p>
          <a:p>
            <a:pPr>
              <a:lnSpc>
                <a:spcPct val="120000"/>
              </a:lnSpc>
            </a:pPr>
            <a:r>
              <a:rPr lang="zh-CN" altLang="en-US" dirty="0"/>
              <a:t>设置好结对编程的环境，座位、显示器、桌面等都要能允许两个人舒适地讨论和工作。如 果是通过远程结对编程，那么网络、语音通讯和屏幕共享程序要设置好。</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 Programming Examples</a:t>
            </a:r>
            <a:endParaRPr lang="en-US" dirty="0"/>
          </a:p>
        </p:txBody>
      </p:sp>
      <p:pic>
        <p:nvPicPr>
          <p:cNvPr id="1026" name="Picture 2" descr="C:\Users\xinz.000\Pictures\EDU\pair-programming_1.jpg"/>
          <p:cNvPicPr>
            <a:picLocks noGrp="1" noChangeAspect="1" noChangeArrowheads="1"/>
          </p:cNvPicPr>
          <p:nvPr>
            <p:ph idx="1"/>
          </p:nvPr>
        </p:nvPicPr>
        <p:blipFill>
          <a:blip r:embed="rId1" cstate="print"/>
          <a:stretch>
            <a:fillRect/>
          </a:stretch>
        </p:blipFill>
        <p:spPr bwMode="auto">
          <a:xfrm>
            <a:off x="3379787" y="1854994"/>
            <a:ext cx="5715000" cy="42926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好处</a:t>
            </a:r>
            <a:endParaRPr lang="en-US" dirty="0"/>
          </a:p>
        </p:txBody>
      </p:sp>
      <p:sp>
        <p:nvSpPr>
          <p:cNvPr id="2" name="Content Placeholder 1"/>
          <p:cNvSpPr>
            <a:spLocks noGrp="1"/>
          </p:cNvSpPr>
          <p:nvPr>
            <p:ph idx="1"/>
          </p:nvPr>
        </p:nvSpPr>
        <p:spPr/>
        <p:txBody>
          <a:bodyPr>
            <a:normAutofit/>
          </a:bodyPr>
          <a:lstStyle/>
          <a:p>
            <a:r>
              <a:rPr lang="zh-CN" altLang="en-US" dirty="0"/>
              <a:t>提高设计质量</a:t>
            </a:r>
            <a:r>
              <a:rPr lang="en-US" dirty="0"/>
              <a:t> </a:t>
            </a:r>
            <a:endParaRPr lang="en-US" dirty="0"/>
          </a:p>
          <a:p>
            <a:pPr lvl="1"/>
            <a:r>
              <a:rPr lang="zh-CN" altLang="en-US" dirty="0"/>
              <a:t>更好的设计，避免愚蠢的</a:t>
            </a:r>
            <a:r>
              <a:rPr lang="en-US" altLang="zh-CN" dirty="0"/>
              <a:t>bug</a:t>
            </a:r>
            <a:r>
              <a:rPr lang="zh-CN" altLang="en-US" dirty="0"/>
              <a:t>，</a:t>
            </a:r>
            <a:endParaRPr lang="en-US" dirty="0"/>
          </a:p>
          <a:p>
            <a:r>
              <a:rPr lang="zh-CN" altLang="en-US" dirty="0"/>
              <a:t>降低成本</a:t>
            </a:r>
            <a:endParaRPr lang="en-US" dirty="0"/>
          </a:p>
          <a:p>
            <a:pPr lvl="1"/>
            <a:r>
              <a:rPr lang="zh-CN" altLang="en-US" dirty="0"/>
              <a:t>分享知识，更少的</a:t>
            </a:r>
            <a:r>
              <a:rPr lang="en-US" altLang="zh-CN" dirty="0"/>
              <a:t>debug </a:t>
            </a:r>
            <a:r>
              <a:rPr lang="zh-CN" altLang="en-US" dirty="0"/>
              <a:t>时间</a:t>
            </a:r>
            <a:endParaRPr lang="en-US" dirty="0"/>
          </a:p>
          <a:p>
            <a:r>
              <a:rPr lang="zh-CN" altLang="en-US" dirty="0"/>
              <a:t>提高解决问题的信心</a:t>
            </a:r>
            <a:r>
              <a:rPr lang="en-US" dirty="0"/>
              <a:t> </a:t>
            </a:r>
            <a:endParaRPr lang="en-US" dirty="0"/>
          </a:p>
          <a:p>
            <a:pPr lvl="1"/>
            <a:r>
              <a:rPr lang="zh-CN" altLang="en-US" dirty="0"/>
              <a:t>结对经常能解决 “不可能的任务”</a:t>
            </a:r>
            <a:endParaRPr lang="en-US" altLang="zh-CN" dirty="0"/>
          </a:p>
          <a:p>
            <a:pPr lvl="1"/>
            <a:r>
              <a:rPr lang="zh-CN" altLang="en-US" dirty="0"/>
              <a:t>（</a:t>
            </a:r>
            <a:r>
              <a:rPr lang="zh-CN" altLang="en-US" dirty="0">
                <a:hlinkClick r:id="rId1"/>
              </a:rPr>
              <a:t>例子</a:t>
            </a:r>
            <a:r>
              <a:rPr lang="zh-CN" altLang="en-US" dirty="0"/>
              <a:t>）</a:t>
            </a:r>
            <a:endParaRPr lang="en-US" altLang="zh-CN" sz="300" dirty="0"/>
          </a:p>
          <a:p>
            <a:r>
              <a:rPr lang="zh-CN" altLang="en-US" dirty="0"/>
              <a:t>“很多有经验的工程师觉得结对编程效率不高”</a:t>
            </a:r>
            <a:endParaRPr lang="en-US" altLang="zh-CN" dirty="0"/>
          </a:p>
          <a:p>
            <a:pPr lvl="1"/>
            <a:r>
              <a:rPr lang="zh-CN" altLang="en-US" dirty="0"/>
              <a:t>他们单独编程了 </a:t>
            </a:r>
            <a:r>
              <a:rPr lang="en-US" altLang="zh-CN" dirty="0"/>
              <a:t>10 </a:t>
            </a:r>
            <a:r>
              <a:rPr lang="zh-CN" altLang="en-US" dirty="0"/>
              <a:t>年，结对了</a:t>
            </a:r>
            <a:r>
              <a:rPr lang="en-US" altLang="zh-CN" dirty="0"/>
              <a:t>1 </a:t>
            </a:r>
            <a:r>
              <a:rPr lang="zh-CN" altLang="en-US" dirty="0"/>
              <a:t>小时，就觉得效率不高，很正常。 结对</a:t>
            </a:r>
            <a:r>
              <a:rPr lang="en-US" altLang="zh-CN" dirty="0"/>
              <a:t>100 </a:t>
            </a:r>
            <a:r>
              <a:rPr lang="zh-CN" altLang="en-US" dirty="0"/>
              <a:t>小时之后再评价。 </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好处</a:t>
            </a:r>
            <a:endParaRPr lang="en-US" dirty="0"/>
          </a:p>
        </p:txBody>
      </p:sp>
      <p:sp>
        <p:nvSpPr>
          <p:cNvPr id="2" name="Content Placeholder 1"/>
          <p:cNvSpPr>
            <a:spLocks noGrp="1"/>
          </p:cNvSpPr>
          <p:nvPr>
            <p:ph idx="1"/>
          </p:nvPr>
        </p:nvSpPr>
        <p:spPr/>
        <p:txBody>
          <a:bodyPr>
            <a:normAutofit/>
          </a:bodyPr>
          <a:lstStyle/>
          <a:p>
            <a:r>
              <a:rPr lang="zh-CN" altLang="en-US" dirty="0"/>
              <a:t>提高士气</a:t>
            </a:r>
            <a:r>
              <a:rPr lang="en-US" dirty="0"/>
              <a:t> </a:t>
            </a:r>
            <a:endParaRPr lang="en-US" dirty="0"/>
          </a:p>
          <a:p>
            <a:pPr lvl="1"/>
            <a:r>
              <a:rPr lang="zh-CN" altLang="en-US" dirty="0"/>
              <a:t>觉得自己的工作有另一人认可</a:t>
            </a:r>
            <a:r>
              <a:rPr lang="en-US" dirty="0"/>
              <a:t>.</a:t>
            </a:r>
            <a:endParaRPr lang="en-US" dirty="0"/>
          </a:p>
          <a:p>
            <a:r>
              <a:rPr lang="zh-CN" altLang="en-US" dirty="0"/>
              <a:t>减轻风险</a:t>
            </a:r>
            <a:r>
              <a:rPr lang="en-US" dirty="0"/>
              <a:t> </a:t>
            </a:r>
            <a:endParaRPr lang="en-US" dirty="0"/>
          </a:p>
          <a:p>
            <a:pPr lvl="1"/>
            <a:r>
              <a:rPr lang="zh-CN" altLang="en-US" dirty="0"/>
              <a:t>在团队中有一些 “知识的冗余”，降低了成员离开的负面影响</a:t>
            </a:r>
            <a:endParaRPr lang="en-US" dirty="0"/>
          </a:p>
          <a:p>
            <a:r>
              <a:rPr lang="zh-CN" altLang="en-US" dirty="0"/>
              <a:t>提高效率</a:t>
            </a:r>
            <a:r>
              <a:rPr lang="en-US" dirty="0"/>
              <a:t> </a:t>
            </a:r>
            <a:endParaRPr lang="en-US" dirty="0"/>
          </a:p>
          <a:p>
            <a:pPr lvl="1"/>
            <a:r>
              <a:rPr lang="zh-CN" altLang="en-US" dirty="0"/>
              <a:t>两人在一起不好意思偷懒或开小差上网</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坏处</a:t>
            </a:r>
            <a:r>
              <a:rPr lang="en-US" altLang="zh-CN" dirty="0"/>
              <a:t>/</a:t>
            </a:r>
            <a:r>
              <a:rPr lang="en-US" dirty="0"/>
              <a:t>Drawbacks</a:t>
            </a:r>
            <a:endParaRPr lang="en-US" dirty="0"/>
          </a:p>
        </p:txBody>
      </p:sp>
      <p:sp>
        <p:nvSpPr>
          <p:cNvPr id="2" name="Content Placeholder 1"/>
          <p:cNvSpPr>
            <a:spLocks noGrp="1"/>
          </p:cNvSpPr>
          <p:nvPr>
            <p:ph idx="1"/>
          </p:nvPr>
        </p:nvSpPr>
        <p:spPr/>
        <p:txBody>
          <a:bodyPr/>
          <a:lstStyle/>
          <a:p>
            <a:r>
              <a:rPr lang="zh-CN" altLang="en-US" dirty="0"/>
              <a:t>工作方式的不同</a:t>
            </a:r>
            <a:endParaRPr lang="en-US" dirty="0"/>
          </a:p>
          <a:p>
            <a:pPr lvl="1"/>
            <a:r>
              <a:rPr lang="zh-CN" altLang="en-US" dirty="0"/>
              <a:t>大多数人觉得喜欢一个人工作</a:t>
            </a:r>
            <a:endParaRPr lang="en-US" dirty="0"/>
          </a:p>
          <a:p>
            <a:r>
              <a:rPr lang="zh-CN" altLang="en-US" dirty="0"/>
              <a:t>让人感觉到威胁</a:t>
            </a:r>
            <a:r>
              <a:rPr lang="en-US" dirty="0"/>
              <a:t> </a:t>
            </a:r>
            <a:endParaRPr lang="en-US" dirty="0"/>
          </a:p>
          <a:p>
            <a:pPr lvl="1"/>
            <a:r>
              <a:rPr lang="zh-CN" altLang="en-US" dirty="0"/>
              <a:t>新手 </a:t>
            </a:r>
            <a:r>
              <a:rPr lang="en-US" altLang="zh-CN" dirty="0"/>
              <a:t>vs. </a:t>
            </a:r>
            <a:r>
              <a:rPr lang="zh-CN" altLang="en-US" dirty="0"/>
              <a:t>老手</a:t>
            </a:r>
            <a:endParaRPr lang="en-US" dirty="0"/>
          </a:p>
          <a:p>
            <a:r>
              <a:rPr lang="zh-CN" altLang="en-US" dirty="0"/>
              <a:t>时间可能花在培训上面 （也有价值）</a:t>
            </a:r>
            <a:endParaRPr lang="en-US" altLang="zh-CN" dirty="0"/>
          </a:p>
          <a:p>
            <a:pPr lvl="1"/>
            <a:r>
              <a:rPr lang="zh-CN" altLang="en-US" dirty="0"/>
              <a:t>老手 </a:t>
            </a:r>
            <a:r>
              <a:rPr lang="en-US" altLang="zh-CN" dirty="0"/>
              <a:t>vs. </a:t>
            </a:r>
            <a:r>
              <a:rPr lang="zh-CN" altLang="en-US" dirty="0"/>
              <a:t>新手</a:t>
            </a:r>
            <a:endParaRPr lang="en-US" dirty="0"/>
          </a:p>
          <a:p>
            <a:r>
              <a:rPr lang="zh-CN" altLang="en-US" dirty="0"/>
              <a:t>对个人情绪，自尊的影响</a:t>
            </a:r>
            <a:endParaRPr lang="en-US" dirty="0"/>
          </a:p>
          <a:p>
            <a:pPr lvl="1"/>
            <a:r>
              <a:rPr lang="en-US" dirty="0"/>
              <a:t>“my code”  vs. “your code”</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t>最合适的场景</a:t>
            </a:r>
            <a:endParaRPr lang="en-US" dirty="0"/>
          </a:p>
        </p:txBody>
      </p:sp>
      <p:sp>
        <p:nvSpPr>
          <p:cNvPr id="2" name="Content Placeholder 1"/>
          <p:cNvSpPr>
            <a:spLocks noGrp="1"/>
          </p:cNvSpPr>
          <p:nvPr>
            <p:ph idx="1"/>
          </p:nvPr>
        </p:nvSpPr>
        <p:spPr/>
        <p:txBody>
          <a:bodyPr/>
          <a:lstStyle/>
          <a:p>
            <a:r>
              <a:rPr lang="zh-CN" altLang="en-US" dirty="0"/>
              <a:t>降低容易犯的错误</a:t>
            </a:r>
            <a:endParaRPr lang="en-US" dirty="0"/>
          </a:p>
          <a:p>
            <a:r>
              <a:rPr lang="zh-CN" altLang="en-US" dirty="0"/>
              <a:t>新手 </a:t>
            </a:r>
            <a:r>
              <a:rPr lang="en-US" altLang="zh-CN" dirty="0"/>
              <a:t>+ </a:t>
            </a:r>
            <a:r>
              <a:rPr lang="zh-CN" altLang="en-US" dirty="0"/>
              <a:t>新手， 或者双方各有明显弱点</a:t>
            </a:r>
            <a:endParaRPr lang="en-US" dirty="0"/>
          </a:p>
          <a:p>
            <a:r>
              <a:rPr lang="zh-CN" altLang="en-US" dirty="0"/>
              <a:t>探索一个新的领域</a:t>
            </a:r>
            <a:endParaRPr lang="en-US" dirty="0"/>
          </a:p>
          <a:p>
            <a:r>
              <a:rPr lang="zh-CN" altLang="en-US" dirty="0"/>
              <a:t>传播知识和技能</a:t>
            </a:r>
            <a:endParaRPr lang="en-US" altLang="zh-CN" dirty="0"/>
          </a:p>
          <a:p>
            <a:pPr lvl="1"/>
            <a:r>
              <a:rPr lang="zh-CN" altLang="en-US" dirty="0"/>
              <a:t>老手 </a:t>
            </a:r>
            <a:r>
              <a:rPr lang="en-US" altLang="zh-CN" dirty="0"/>
              <a:t>+ </a:t>
            </a:r>
            <a:r>
              <a:rPr lang="zh-CN" altLang="en-US" dirty="0"/>
              <a:t>新手 也可以</a:t>
            </a:r>
            <a:endParaRPr lang="en-US" altLang="zh-CN" dirty="0"/>
          </a:p>
          <a:p>
            <a:r>
              <a:rPr lang="zh-CN" altLang="en-US" dirty="0"/>
              <a:t>工具：</a:t>
            </a:r>
            <a:endParaRPr lang="en-US" altLang="zh-CN" dirty="0"/>
          </a:p>
          <a:p>
            <a:pPr lvl="1"/>
            <a:r>
              <a:rPr lang="zh-CN" altLang="en-US" dirty="0"/>
              <a:t>排排坐，一个电脑</a:t>
            </a:r>
            <a:endParaRPr lang="en-US" altLang="zh-CN" dirty="0"/>
          </a:p>
          <a:p>
            <a:pPr lvl="1"/>
            <a:r>
              <a:rPr lang="en-US" altLang="zh-CN" dirty="0">
                <a:hlinkClick r:id="rId1"/>
              </a:rPr>
              <a:t>VS Live Share</a:t>
            </a:r>
            <a:endParaRPr lang="en-US" dirty="0"/>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不适合的场景</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zh-CN" altLang="en-US" dirty="0"/>
              <a:t>需要深入地研究的项目，需要一个人长时间的独立钻研</a:t>
            </a:r>
            <a:endParaRPr lang="en-US" altLang="zh-CN" dirty="0"/>
          </a:p>
          <a:p>
            <a:pPr>
              <a:lnSpc>
                <a:spcPct val="110000"/>
              </a:lnSpc>
            </a:pPr>
            <a:r>
              <a:rPr lang="zh-CN" altLang="en-US" dirty="0"/>
              <a:t>在做后期维护的时候，如果维护的技术含量不高，只需要做有效的复审即可</a:t>
            </a:r>
            <a:endParaRPr lang="en-US" altLang="zh-CN" dirty="0"/>
          </a:p>
          <a:p>
            <a:pPr>
              <a:lnSpc>
                <a:spcPct val="110000"/>
              </a:lnSpc>
            </a:pPr>
            <a:r>
              <a:rPr lang="en-US" altLang="zh-CN" dirty="0"/>
              <a:t> </a:t>
            </a:r>
            <a:r>
              <a:rPr lang="zh-CN" altLang="en-US" dirty="0"/>
              <a:t>如果验证测试需要运行很长时间，那么两个人在那里等待结果是有点浪费时间。</a:t>
            </a:r>
            <a:endParaRPr lang="en-US" altLang="zh-CN" dirty="0"/>
          </a:p>
          <a:p>
            <a:pPr>
              <a:lnSpc>
                <a:spcPct val="110000"/>
              </a:lnSpc>
            </a:pPr>
            <a:r>
              <a:rPr lang="zh-CN" altLang="en-US" dirty="0"/>
              <a:t>如果团队的人员要在多个项目中工作，不能充分保证足够的结对编程时间，那么成员要经 常处于等待的状态，反而影响效率。</a:t>
            </a:r>
            <a:endParaRPr lang="en-US" altLang="zh-CN" dirty="0"/>
          </a:p>
          <a:p>
            <a:pPr>
              <a:lnSpc>
                <a:spcPct val="110000"/>
              </a:lnSpc>
            </a:pPr>
            <a:r>
              <a:rPr lang="zh-CN" altLang="en-US" dirty="0"/>
              <a:t>关键是如何最</a:t>
            </a:r>
            <a:r>
              <a:rPr lang="zh-CN" altLang="en-US" b="1" dirty="0"/>
              <a:t>大限度地发挥“领航员”的作用</a:t>
            </a:r>
            <a:r>
              <a:rPr lang="zh-CN" altLang="en-US" dirty="0"/>
              <a:t>，如果用处不大，也就无需结对。</a:t>
            </a:r>
            <a:endParaRPr lang="zh-CN" altLang="en-US" dirty="0"/>
          </a:p>
          <a:p>
            <a:pPr>
              <a:lnSpc>
                <a:spcPct val="110000"/>
              </a:lnSpc>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 Programming Side Effect</a:t>
            </a:r>
            <a:endParaRPr lang="en-US" dirty="0"/>
          </a:p>
        </p:txBody>
      </p:sp>
      <p:pic>
        <p:nvPicPr>
          <p:cNvPr id="5" name="Picture 2" descr="C:\Users\xinz.000\Pictures\EDU\6003-Pair_Programmin-sfull.png"/>
          <p:cNvPicPr>
            <a:picLocks noGrp="1" noChangeAspect="1" noChangeArrowheads="1"/>
          </p:cNvPicPr>
          <p:nvPr>
            <p:ph idx="1"/>
          </p:nvPr>
        </p:nvPicPr>
        <p:blipFill>
          <a:blip r:embed="rId1" cstate="print"/>
          <a:stretch>
            <a:fillRect/>
          </a:stretch>
        </p:blipFill>
        <p:spPr bwMode="auto">
          <a:xfrm>
            <a:off x="2808287" y="1953419"/>
            <a:ext cx="6858000" cy="40957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1981200" y="381001"/>
            <a:ext cx="8218488" cy="5749925"/>
          </a:xfrm>
        </p:spPr>
        <p:txBody>
          <a:bodyPr>
            <a:normAutofit fontScale="77500" lnSpcReduction="20000"/>
          </a:bodyPr>
          <a:lstStyle/>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#include &lt;stdio.h&gt;</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2.</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#include&lt;math.h&gt;</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3.</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double exp(){</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4.</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char a[10];</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5.</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scanf("%s", a);</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6.</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switch(a[0]){</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7.</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case'+': return exp( ) + exp( );</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8.</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case'-': return exp( ) - exp( );</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9.</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case'*': return exp( ) * exp( );</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10.</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case'/': return exp( ) / exp( );</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11.</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default: return atof(a); </a:t>
            </a:r>
            <a:r>
              <a:rPr lang="en-US" altLang="zh-CN" sz="2000" b="1">
                <a:solidFill>
                  <a:schemeClr val="hlink"/>
                </a:solidFill>
                <a:latin typeface="宋体" panose="02010600030101010101" pitchFamily="2" charset="-122"/>
              </a:rPr>
              <a:t>//</a:t>
            </a:r>
            <a:r>
              <a:rPr lang="zh-CN" altLang="en-US" sz="2000" b="1">
                <a:solidFill>
                  <a:schemeClr val="hlink"/>
                </a:solidFill>
                <a:latin typeface="宋体" panose="02010600030101010101" pitchFamily="2" charset="-122"/>
              </a:rPr>
              <a:t>字符串转浮点数</a:t>
            </a:r>
            <a:endParaRPr lang="zh-CN" altLang="en-US" sz="2000" b="1">
              <a:solidFill>
                <a:schemeClr val="hlink"/>
              </a:solidFill>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12.</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13.</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14.</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void main()</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15.</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16.</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double ans;</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17.</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ans=exp();</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18.</a:t>
            </a:r>
            <a:r>
              <a:rPr lang="en-US" altLang="zh-CN" sz="2000" b="1"/>
              <a:t>         </a:t>
            </a:r>
            <a:r>
              <a:rPr lang="en-US" altLang="zh-CN" sz="2000" b="1">
                <a:latin typeface="Times New Roman" panose="02020603050405020304" pitchFamily="18" charset="0"/>
              </a:rPr>
              <a:t> </a:t>
            </a:r>
            <a:r>
              <a:rPr lang="en-US" altLang="zh-CN" sz="2000" b="1">
                <a:latin typeface="宋体" panose="02010600030101010101" pitchFamily="2" charset="-122"/>
              </a:rPr>
              <a:t>    printf("%f", ans);</a:t>
            </a:r>
            <a:endParaRPr lang="en-US" altLang="zh-CN" sz="2000" b="1">
              <a:latin typeface="宋体" panose="02010600030101010101" pitchFamily="2" charset="-122"/>
            </a:endParaRPr>
          </a:p>
          <a:p>
            <a:pPr algn="just" eaLnBrk="1" hangingPunct="1">
              <a:lnSpc>
                <a:spcPct val="90000"/>
              </a:lnSpc>
              <a:buFont typeface="Wingdings" panose="05000000000000000000" pitchFamily="2" charset="2"/>
              <a:buNone/>
            </a:pPr>
            <a:r>
              <a:rPr lang="en-US" altLang="zh-CN" sz="2000" b="1">
                <a:latin typeface="宋体" panose="02010600030101010101" pitchFamily="2" charset="-122"/>
              </a:rPr>
              <a:t>19.</a:t>
            </a:r>
            <a:r>
              <a:rPr lang="en-US" altLang="zh-CN" sz="2000" b="1"/>
              <a:t>       </a:t>
            </a:r>
            <a:r>
              <a:rPr lang="en-US" altLang="zh-CN" sz="2000" b="1">
                <a:latin typeface="宋体" panose="02010600030101010101" pitchFamily="2" charset="-122"/>
              </a:rPr>
              <a:t>}</a:t>
            </a:r>
            <a:endParaRPr lang="en-US" altLang="zh-CN" sz="2000" b="1"/>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Pair Programming Goes Wrong</a:t>
            </a:r>
            <a:endParaRPr lang="en-US" dirty="0"/>
          </a:p>
        </p:txBody>
      </p:sp>
      <p:pic>
        <p:nvPicPr>
          <p:cNvPr id="10243" name="Picture 3" descr="dark_side_pair_programming.jpg"/>
          <p:cNvPicPr>
            <a:picLocks noChangeAspect="1"/>
          </p:cNvPicPr>
          <p:nvPr/>
        </p:nvPicPr>
        <p:blipFill>
          <a:blip r:embed="rId1" cstate="print"/>
          <a:srcRect/>
          <a:stretch>
            <a:fillRect/>
          </a:stretch>
        </p:blipFill>
        <p:spPr bwMode="auto">
          <a:xfrm>
            <a:off x="2160276" y="1219200"/>
            <a:ext cx="7593325" cy="58674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个人要避免不好的习惯</a:t>
            </a:r>
            <a:endParaRPr lang="en-US" dirty="0"/>
          </a:p>
        </p:txBody>
      </p:sp>
      <p:sp>
        <p:nvSpPr>
          <p:cNvPr id="3" name="Content Placeholder 2"/>
          <p:cNvSpPr>
            <a:spLocks noGrp="1"/>
          </p:cNvSpPr>
          <p:nvPr>
            <p:ph idx="1"/>
          </p:nvPr>
        </p:nvSpPr>
        <p:spPr/>
        <p:txBody>
          <a:bodyPr>
            <a:normAutofit fontScale="70000" lnSpcReduction="20000"/>
          </a:bodyPr>
          <a:lstStyle/>
          <a:p>
            <a:pPr marL="118745" indent="0">
              <a:lnSpc>
                <a:spcPct val="120000"/>
              </a:lnSpc>
              <a:buNone/>
            </a:pPr>
            <a:r>
              <a:rPr lang="zh-CN" altLang="en-US" dirty="0"/>
              <a:t>结对编程中不好的习惯</a:t>
            </a:r>
            <a:r>
              <a:rPr lang="en-US" altLang="zh-CN" dirty="0"/>
              <a:t>—</a:t>
            </a:r>
            <a:r>
              <a:rPr lang="zh-CN" altLang="en-US" dirty="0"/>
              <a:t>你经历过么，如何提醒同伴改进</a:t>
            </a:r>
            <a:endParaRPr lang="en-US" altLang="zh-CN" dirty="0"/>
          </a:p>
          <a:p>
            <a:pPr>
              <a:lnSpc>
                <a:spcPct val="120000"/>
              </a:lnSpc>
            </a:pPr>
            <a:r>
              <a:rPr lang="zh-CN" altLang="en-US" dirty="0"/>
              <a:t>不拘小节的人　两人在一起近距离地工作，但是却不注意个人卫生和互相尊重。开始合作前， 吃了很多大蒜就来了。</a:t>
            </a:r>
            <a:endParaRPr lang="en-US" altLang="zh-CN" dirty="0"/>
          </a:p>
          <a:p>
            <a:pPr>
              <a:lnSpc>
                <a:spcPct val="120000"/>
              </a:lnSpc>
            </a:pPr>
            <a:r>
              <a:rPr lang="zh-CN" altLang="en-US" dirty="0"/>
              <a:t>喜欢发号施令的人　总是对敲键盘的人说：“到末行，加个反括号，然后</a:t>
            </a:r>
            <a:r>
              <a:rPr lang="en-US" altLang="zh-CN" dirty="0"/>
              <a:t>……”</a:t>
            </a:r>
            <a:r>
              <a:rPr lang="zh-CN" altLang="en-US" dirty="0"/>
              <a:t>。他不去关注 解决方法和下一步该怎么做，而过度关注一些编程细节。</a:t>
            </a:r>
            <a:endParaRPr lang="en-US" altLang="zh-CN" dirty="0"/>
          </a:p>
          <a:p>
            <a:pPr>
              <a:lnSpc>
                <a:spcPct val="120000"/>
              </a:lnSpc>
            </a:pPr>
            <a:r>
              <a:rPr lang="zh-CN" altLang="en-US" dirty="0"/>
              <a:t>拼写纠错者　坐在你旁边，纠正你输入的每个错误字符。当然，他没有时间来真正地进行导航。 </a:t>
            </a:r>
            <a:endParaRPr lang="en-US" altLang="zh-CN" dirty="0"/>
          </a:p>
          <a:p>
            <a:pPr>
              <a:lnSpc>
                <a:spcPct val="120000"/>
              </a:lnSpc>
            </a:pPr>
            <a:r>
              <a:rPr lang="zh-CN" altLang="en-US" dirty="0"/>
              <a:t>深藏不露者　仅仅自己敲着代码而不告诉别人他在做什么。领航员不得不靠自己去弄懂代码。 关于该用什么方法，该选择哪种设计，领航员和实施者之间完全没有交流。 </a:t>
            </a:r>
            <a:endParaRPr lang="en-US" altLang="zh-CN" dirty="0"/>
          </a:p>
          <a:p>
            <a:pPr>
              <a:lnSpc>
                <a:spcPct val="120000"/>
              </a:lnSpc>
            </a:pPr>
            <a:r>
              <a:rPr lang="zh-CN" altLang="en-US" dirty="0"/>
              <a:t>跳跃很大的人　他们喜欢在代码中进行大范围的跳跃，这样领航员便不知道进行到哪里了。</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推向极致</a:t>
            </a:r>
            <a:endParaRPr lang="en-US" dirty="0"/>
          </a:p>
        </p:txBody>
      </p:sp>
      <p:sp>
        <p:nvSpPr>
          <p:cNvPr id="3" name="Content Placeholder 2"/>
          <p:cNvSpPr>
            <a:spLocks noGrp="1"/>
          </p:cNvSpPr>
          <p:nvPr>
            <p:ph idx="1"/>
          </p:nvPr>
        </p:nvSpPr>
        <p:spPr/>
        <p:txBody>
          <a:bodyPr/>
          <a:lstStyle/>
          <a:p>
            <a:r>
              <a:rPr lang="zh-CN" altLang="en-US" dirty="0"/>
              <a:t>一个人编程，让全世界来看？</a:t>
            </a:r>
            <a:endParaRPr lang="en-US" altLang="zh-CN" dirty="0"/>
          </a:p>
          <a:p>
            <a:r>
              <a:rPr lang="en-US" dirty="0">
                <a:hlinkClick r:id="rId1"/>
              </a:rPr>
              <a:t>Link</a:t>
            </a:r>
            <a:endParaRPr lang="en-US" dirty="0"/>
          </a:p>
          <a:p>
            <a:endParaRPr lang="en-US" dirty="0"/>
          </a:p>
        </p:txBody>
      </p:sp>
      <p:pic>
        <p:nvPicPr>
          <p:cNvPr id="4" name="Picture 3"/>
          <p:cNvPicPr>
            <a:picLocks noChangeAspect="1"/>
          </p:cNvPicPr>
          <p:nvPr/>
        </p:nvPicPr>
        <p:blipFill>
          <a:blip r:embed="rId2"/>
          <a:stretch>
            <a:fillRect/>
          </a:stretch>
        </p:blipFill>
        <p:spPr>
          <a:xfrm>
            <a:off x="2438400" y="2930159"/>
            <a:ext cx="6096000" cy="346000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Famous collaboration of a pair</a:t>
            </a:r>
            <a:endParaRPr lang="en-US" dirty="0"/>
          </a:p>
        </p:txBody>
      </p:sp>
      <p:sp>
        <p:nvSpPr>
          <p:cNvPr id="2" name="Content Placeholder 1"/>
          <p:cNvSpPr>
            <a:spLocks noGrp="1"/>
          </p:cNvSpPr>
          <p:nvPr>
            <p:ph idx="1"/>
          </p:nvPr>
        </p:nvSpPr>
        <p:spPr/>
        <p:txBody>
          <a:bodyPr/>
          <a:lstStyle/>
          <a:p>
            <a:r>
              <a:rPr lang="en-US" altLang="zh-CN" dirty="0"/>
              <a:t>In Chinese History</a:t>
            </a:r>
            <a:endParaRPr lang="en-US" altLang="zh-CN" dirty="0"/>
          </a:p>
          <a:p>
            <a:pPr lvl="1"/>
            <a:r>
              <a:rPr lang="zh-CN" altLang="en-US" dirty="0"/>
              <a:t>周瑜 </a:t>
            </a:r>
            <a:r>
              <a:rPr lang="en-US" altLang="zh-CN" dirty="0"/>
              <a:t>–</a:t>
            </a:r>
            <a:r>
              <a:rPr lang="zh-CN" altLang="en-US" dirty="0"/>
              <a:t> 诸葛亮</a:t>
            </a:r>
            <a:endParaRPr lang="en-US" altLang="zh-CN" dirty="0"/>
          </a:p>
          <a:p>
            <a:pPr lvl="1"/>
            <a:r>
              <a:rPr lang="zh-CN" altLang="en-US" dirty="0"/>
              <a:t>管宁 </a:t>
            </a:r>
            <a:r>
              <a:rPr lang="en-US" altLang="zh-CN" dirty="0"/>
              <a:t>–</a:t>
            </a:r>
            <a:r>
              <a:rPr lang="zh-CN" altLang="en-US" dirty="0"/>
              <a:t> 华歆</a:t>
            </a:r>
            <a:endParaRPr lang="en-US" altLang="zh-CN" dirty="0"/>
          </a:p>
          <a:p>
            <a:pPr lvl="1"/>
            <a:endParaRPr lang="en-US" altLang="zh-C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Hewlett and Packard</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9400" y="1447800"/>
            <a:ext cx="6934200" cy="517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 Wozniak and Jobs</a:t>
            </a:r>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1447800"/>
            <a:ext cx="6808332"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Paul and Bill</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1470314"/>
            <a:ext cx="6934200" cy="4577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Jerry Yang and David Filo</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3801" y="1447800"/>
            <a:ext cx="477202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and </a:t>
            </a:r>
            <a:r>
              <a:rPr lang="en-US" dirty="0" err="1"/>
              <a:t>Brin</a:t>
            </a:r>
            <a:endParaRPr lang="en-US" dirty="0"/>
          </a:p>
        </p:txBody>
      </p:sp>
      <p:sp>
        <p:nvSpPr>
          <p:cNvPr id="3" name="Content Placeholder 2"/>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200" y="1466850"/>
            <a:ext cx="72771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Mark and Eduardo</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koolcampus.files.wordpress.com/2010/11/social-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601" y="1828801"/>
            <a:ext cx="6353175"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b="0">
                <a:ea typeface="隶书" panose="02010509060101010101" pitchFamily="49" charset="-122"/>
              </a:rPr>
              <a:t>思考题</a:t>
            </a:r>
            <a:endParaRPr lang="zh-CN" altLang="en-US" b="0">
              <a:ea typeface="隶书" panose="02010509060101010101" pitchFamily="49" charset="-122"/>
            </a:endParaRPr>
          </a:p>
        </p:txBody>
      </p:sp>
      <p:sp>
        <p:nvSpPr>
          <p:cNvPr id="55299" name="Rectangle 3"/>
          <p:cNvSpPr>
            <a:spLocks noGrp="1" noChangeArrowheads="1"/>
          </p:cNvSpPr>
          <p:nvPr>
            <p:ph idx="1"/>
          </p:nvPr>
        </p:nvSpPr>
        <p:spPr/>
        <p:txBody>
          <a:bodyPr/>
          <a:lstStyle/>
          <a:p>
            <a:pPr eaLnBrk="1" hangingPunct="1"/>
            <a:r>
              <a:rPr lang="zh-CN" altLang="en-US">
                <a:ea typeface="楷体_GB2312" pitchFamily="49" charset="-122"/>
              </a:rPr>
              <a:t>改写此程序，要求将逆波兰表达式转换成常规表达式输出。可以包含多余的括号。</a:t>
            </a:r>
            <a:r>
              <a:rPr lang="zh-CN" altLang="en-US"/>
              <a:t> </a:t>
            </a:r>
            <a:endParaRPr lang="zh-CN" altLang="en-US"/>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 IT history</a:t>
            </a:r>
            <a:endParaRPr lang="en-US" dirty="0"/>
          </a:p>
        </p:txBody>
      </p:sp>
      <p:sp>
        <p:nvSpPr>
          <p:cNvPr id="3" name="Content Placeholder 2"/>
          <p:cNvSpPr>
            <a:spLocks noGrp="1"/>
          </p:cNvSpPr>
          <p:nvPr>
            <p:ph idx="1"/>
          </p:nvPr>
        </p:nvSpPr>
        <p:spPr/>
        <p:txBody>
          <a:bodyPr/>
          <a:lstStyle/>
          <a:p>
            <a:pPr lvl="1"/>
            <a:r>
              <a:rPr lang="en-US" altLang="zh-CN" dirty="0"/>
              <a:t>Hewlett &amp; Packard</a:t>
            </a:r>
            <a:endParaRPr lang="en-US" altLang="zh-CN" dirty="0"/>
          </a:p>
          <a:p>
            <a:pPr lvl="1"/>
            <a:r>
              <a:rPr lang="en-US" altLang="zh-CN" dirty="0"/>
              <a:t>Microsoft (Bill Gates, Paul Allen)</a:t>
            </a:r>
            <a:endParaRPr lang="en-US" altLang="zh-CN" dirty="0"/>
          </a:p>
          <a:p>
            <a:pPr lvl="1"/>
            <a:r>
              <a:rPr lang="en-US" altLang="zh-CN" dirty="0"/>
              <a:t>Apple (Steve Jobs, Steve Wozniak)</a:t>
            </a:r>
            <a:endParaRPr lang="en-US" altLang="zh-CN" dirty="0"/>
          </a:p>
          <a:p>
            <a:pPr lvl="1"/>
            <a:r>
              <a:rPr lang="en-US" altLang="zh-CN" dirty="0"/>
              <a:t>Yahoo (Jerry Yang, David Filo)</a:t>
            </a:r>
            <a:endParaRPr lang="en-US" altLang="zh-CN" dirty="0"/>
          </a:p>
          <a:p>
            <a:pPr lvl="1"/>
            <a:r>
              <a:rPr lang="en-US" altLang="zh-CN" dirty="0"/>
              <a:t>Google (Sergei </a:t>
            </a:r>
            <a:r>
              <a:rPr lang="en-US" altLang="zh-CN" dirty="0" err="1"/>
              <a:t>Brin</a:t>
            </a:r>
            <a:r>
              <a:rPr lang="en-US" altLang="zh-CN" dirty="0"/>
              <a:t>, Lawrence Page)</a:t>
            </a:r>
            <a:endParaRPr lang="en-US" altLang="zh-CN" dirty="0"/>
          </a:p>
          <a:p>
            <a:r>
              <a:rPr lang="en-US" dirty="0"/>
              <a:t>Who are the future pairs?</a:t>
            </a:r>
            <a:endParaRPr lang="en-US" dirty="0"/>
          </a:p>
          <a:p>
            <a:pPr lvl="1"/>
            <a:r>
              <a:rPr lang="zh-CN" altLang="en-US" dirty="0"/>
              <a:t>在座的各位</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C</a:t>
            </a:r>
            <a:r>
              <a:rPr lang="en-US" dirty="0"/>
              <a:t>ollaboration</a:t>
            </a:r>
            <a:endParaRPr lang="en-US" dirty="0"/>
          </a:p>
        </p:txBody>
      </p:sp>
      <p:pic>
        <p:nvPicPr>
          <p:cNvPr id="12291" name="Picture 4" descr="第11章四格2"/>
          <p:cNvPicPr>
            <a:picLocks noChangeAspect="1" noChangeArrowheads="1"/>
          </p:cNvPicPr>
          <p:nvPr/>
        </p:nvPicPr>
        <p:blipFill>
          <a:blip r:embed="rId1" cstate="print"/>
          <a:srcRect/>
          <a:stretch>
            <a:fillRect/>
          </a:stretch>
        </p:blipFill>
        <p:spPr bwMode="auto">
          <a:xfrm>
            <a:off x="2362200" y="1214438"/>
            <a:ext cx="7315200" cy="5643562"/>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1: </a:t>
            </a:r>
            <a:r>
              <a:rPr lang="en-US" altLang="zh-CN" dirty="0"/>
              <a:t>F</a:t>
            </a:r>
            <a:r>
              <a:rPr lang="en-US" dirty="0"/>
              <a:t>orming / </a:t>
            </a:r>
            <a:r>
              <a:rPr lang="zh-CN" altLang="en-US" dirty="0"/>
              <a:t>萌芽</a:t>
            </a:r>
            <a:endParaRPr lang="en-US" dirty="0"/>
          </a:p>
        </p:txBody>
      </p:sp>
      <p:pic>
        <p:nvPicPr>
          <p:cNvPr id="14339" name="Picture 2"/>
          <p:cNvPicPr>
            <a:picLocks noGrp="1" noChangeAspect="1" noChangeArrowheads="1"/>
          </p:cNvPicPr>
          <p:nvPr>
            <p:ph idx="1"/>
          </p:nvPr>
        </p:nvPicPr>
        <p:blipFill>
          <a:blip r:embed="rId1" cstate="print"/>
          <a:stretch>
            <a:fillRect/>
          </a:stretch>
        </p:blipFill>
        <p:spPr>
          <a:xfrm>
            <a:off x="3394195" y="1825625"/>
            <a:ext cx="5686184" cy="4351338"/>
          </a:xfr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课堂练习：</a:t>
            </a:r>
            <a:r>
              <a:rPr lang="en-US" dirty="0"/>
              <a:t>How to FORM better</a:t>
            </a:r>
            <a:endParaRPr lang="en-US" dirty="0"/>
          </a:p>
        </p:txBody>
      </p:sp>
      <p:sp>
        <p:nvSpPr>
          <p:cNvPr id="15362" name="Content Placeholder 1"/>
          <p:cNvSpPr>
            <a:spLocks noGrp="1"/>
          </p:cNvSpPr>
          <p:nvPr>
            <p:ph idx="1"/>
          </p:nvPr>
        </p:nvSpPr>
        <p:spPr/>
        <p:txBody>
          <a:bodyPr>
            <a:normAutofit/>
          </a:bodyPr>
          <a:lstStyle/>
          <a:p>
            <a:r>
              <a:rPr lang="zh-CN" altLang="en-US" dirty="0"/>
              <a:t>发现共同点</a:t>
            </a:r>
            <a:endParaRPr lang="en-US" dirty="0"/>
          </a:p>
          <a:p>
            <a:r>
              <a:rPr lang="zh-CN" altLang="en-US" dirty="0"/>
              <a:t>任意两个本来不熟悉的同学</a:t>
            </a:r>
            <a:endParaRPr lang="en-US" dirty="0"/>
          </a:p>
          <a:p>
            <a:pPr lvl="1"/>
            <a:r>
              <a:rPr lang="zh-CN" altLang="en-US" dirty="0"/>
              <a:t>找到共同点</a:t>
            </a:r>
            <a:r>
              <a:rPr lang="en-US" dirty="0"/>
              <a:t> (</a:t>
            </a:r>
            <a:r>
              <a:rPr lang="zh-CN" altLang="en-US" dirty="0"/>
              <a:t>爱好，社交，梦想，编程语言，技术，职业道路，理想</a:t>
            </a:r>
            <a:r>
              <a:rPr lang="en-US" dirty="0"/>
              <a:t> )</a:t>
            </a:r>
            <a:endParaRPr lang="en-US" dirty="0"/>
          </a:p>
          <a:p>
            <a:pPr lvl="1"/>
            <a:r>
              <a:rPr lang="zh-CN" altLang="en-US" dirty="0"/>
              <a:t>向全班报告</a:t>
            </a:r>
            <a:endParaRPr lang="en-US" dirty="0"/>
          </a:p>
          <a:p>
            <a:pPr lvl="1"/>
            <a:r>
              <a:rPr lang="zh-CN" altLang="en-US" dirty="0"/>
              <a:t>两人之间有最多共同点的，即获得奖励</a:t>
            </a:r>
            <a:endParaRPr lang="en-US" dirty="0"/>
          </a:p>
          <a:p>
            <a:pPr lvl="1"/>
            <a:r>
              <a:rPr lang="zh-CN" altLang="en-US" dirty="0"/>
              <a:t>花十分钟练习</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2: Storming / </a:t>
            </a:r>
            <a:r>
              <a:rPr lang="zh-CN" altLang="en-US" dirty="0"/>
              <a:t>磨合</a:t>
            </a:r>
            <a:endParaRPr lang="en-US" dirty="0"/>
          </a:p>
        </p:txBody>
      </p:sp>
      <p:pic>
        <p:nvPicPr>
          <p:cNvPr id="16387" name="Picture 2"/>
          <p:cNvPicPr>
            <a:picLocks noGrp="1" noChangeAspect="1" noChangeArrowheads="1"/>
          </p:cNvPicPr>
          <p:nvPr>
            <p:ph idx="1"/>
          </p:nvPr>
        </p:nvPicPr>
        <p:blipFill>
          <a:blip r:embed="rId1" cstate="print"/>
          <a:stretch>
            <a:fillRect/>
          </a:stretch>
        </p:blipFill>
        <p:spPr>
          <a:xfrm>
            <a:off x="3359160" y="1825625"/>
            <a:ext cx="5756254" cy="4351338"/>
          </a:xfr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如何磨合</a:t>
            </a:r>
            <a:endParaRPr lang="en-US" dirty="0"/>
          </a:p>
        </p:txBody>
      </p:sp>
      <p:sp>
        <p:nvSpPr>
          <p:cNvPr id="17410" name="Content Placeholder 1"/>
          <p:cNvSpPr>
            <a:spLocks noGrp="1"/>
          </p:cNvSpPr>
          <p:nvPr>
            <p:ph idx="1"/>
          </p:nvPr>
        </p:nvSpPr>
        <p:spPr/>
        <p:txBody>
          <a:bodyPr>
            <a:normAutofit/>
          </a:bodyPr>
          <a:lstStyle/>
          <a:p>
            <a:r>
              <a:rPr lang="zh-CN" altLang="en-US" dirty="0"/>
              <a:t>提供反馈的目的</a:t>
            </a:r>
            <a:endParaRPr lang="en-US" altLang="zh-CN" dirty="0"/>
          </a:p>
          <a:p>
            <a:pPr lvl="1"/>
            <a:r>
              <a:rPr lang="zh-CN" altLang="en-US" dirty="0"/>
              <a:t>为了让别人改进？</a:t>
            </a:r>
            <a:endParaRPr lang="en-US" altLang="zh-CN" dirty="0"/>
          </a:p>
          <a:p>
            <a:pPr lvl="1"/>
            <a:r>
              <a:rPr lang="zh-CN" altLang="en-US" dirty="0"/>
              <a:t>为了自己出气？</a:t>
            </a:r>
            <a:endParaRPr lang="en-US" altLang="zh-CN" dirty="0"/>
          </a:p>
          <a:p>
            <a:pPr lvl="1"/>
            <a:r>
              <a:rPr lang="zh-CN" altLang="en-US" dirty="0"/>
              <a:t>为了羞辱对方？</a:t>
            </a:r>
            <a:endParaRPr lang="en-US" altLang="zh-CN" dirty="0"/>
          </a:p>
          <a:p>
            <a:r>
              <a:rPr lang="en-US" dirty="0"/>
              <a:t>Make it into  3  things to say…</a:t>
            </a:r>
            <a:endParaRPr lang="en-US" dirty="0"/>
          </a:p>
          <a:p>
            <a:pPr lvl="1"/>
            <a:r>
              <a:rPr lang="zh-CN" altLang="en-US" dirty="0"/>
              <a:t>面包</a:t>
            </a:r>
            <a:r>
              <a:rPr lang="en-US" altLang="zh-CN" dirty="0"/>
              <a:t>/</a:t>
            </a:r>
            <a:r>
              <a:rPr lang="zh-CN" altLang="en-US" dirty="0"/>
              <a:t>肉</a:t>
            </a:r>
            <a:r>
              <a:rPr lang="en-US" altLang="zh-CN" dirty="0"/>
              <a:t>/</a:t>
            </a:r>
            <a:r>
              <a:rPr lang="zh-CN" altLang="en-US" dirty="0"/>
              <a:t>面包</a:t>
            </a:r>
            <a:endParaRPr lang="en-US" dirty="0"/>
          </a:p>
          <a:p>
            <a:pPr lvl="1"/>
            <a:r>
              <a:rPr lang="en-US" dirty="0"/>
              <a:t>Praise,  critical feedback, then praise</a:t>
            </a:r>
            <a:endParaRPr lang="en-US" dirty="0"/>
          </a:p>
          <a:p>
            <a:r>
              <a:rPr lang="zh-CN" altLang="en-US" dirty="0"/>
              <a:t>课堂练习</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Sandwiches </a:t>
            </a:r>
            <a:r>
              <a:rPr lang="en-US" altLang="zh-CN" dirty="0"/>
              <a:t>/ </a:t>
            </a:r>
            <a:r>
              <a:rPr lang="zh-CN" altLang="en-US" dirty="0"/>
              <a:t>三明治</a:t>
            </a:r>
            <a:r>
              <a:rPr lang="en-US" dirty="0"/>
              <a:t> </a:t>
            </a:r>
            <a:endParaRPr 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1" y="1600200"/>
            <a:ext cx="3833091"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0801" y="1981200"/>
            <a:ext cx="3833091" cy="9233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观察它的结构</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有什么规律？</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 … Meat … Bread</a:t>
            </a:r>
            <a:endParaRPr 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1" y="1676400"/>
            <a:ext cx="67532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732953" y="1794163"/>
            <a:ext cx="2146742" cy="923330"/>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5400" b="1" i="0" u="none" strike="noStrike" kern="1200" cap="none" spc="0" normalizeH="0" baseline="0" noProof="0" dirty="0">
                <a:ln w="18000">
                  <a:solidFill>
                    <a:srgbClr val="97E9D5">
                      <a:satMod val="140000"/>
                    </a:srgb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微软雅黑" panose="020B0503020204020204" pitchFamily="34" charset="-122"/>
                <a:cs typeface="+mn-cs"/>
              </a:rPr>
              <a:t>Bread</a:t>
            </a:r>
            <a:endParaRPr kumimoji="0" lang="en-US" sz="5400" b="1" i="0" u="none" strike="noStrike" kern="1200" cap="none" spc="0" normalizeH="0" baseline="0" noProof="0" dirty="0">
              <a:ln w="18000">
                <a:solidFill>
                  <a:srgbClr val="97E9D5">
                    <a:satMod val="140000"/>
                  </a:srgb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微软雅黑" panose="020B0503020204020204" pitchFamily="34" charset="-122"/>
              <a:cs typeface="+mn-cs"/>
            </a:endParaRPr>
          </a:p>
        </p:txBody>
      </p:sp>
      <p:sp>
        <p:nvSpPr>
          <p:cNvPr id="7" name="Rectangle 6"/>
          <p:cNvSpPr/>
          <p:nvPr/>
        </p:nvSpPr>
        <p:spPr>
          <a:xfrm>
            <a:off x="7239000" y="4876800"/>
            <a:ext cx="2146742" cy="923330"/>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5400" b="1" i="0" u="none" strike="noStrike" kern="1200" cap="none" spc="0" normalizeH="0" baseline="0" noProof="0" dirty="0">
                <a:ln w="18000">
                  <a:solidFill>
                    <a:srgbClr val="97E9D5">
                      <a:satMod val="140000"/>
                    </a:srgb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微软雅黑" panose="020B0503020204020204" pitchFamily="34" charset="-122"/>
                <a:cs typeface="+mn-cs"/>
              </a:rPr>
              <a:t>Bread</a:t>
            </a:r>
            <a:endParaRPr kumimoji="0" lang="en-US" sz="5400" b="1" i="0" u="none" strike="noStrike" kern="1200" cap="none" spc="0" normalizeH="0" baseline="0" noProof="0" dirty="0">
              <a:ln w="18000">
                <a:solidFill>
                  <a:srgbClr val="97E9D5">
                    <a:satMod val="140000"/>
                  </a:srgb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微软雅黑" panose="020B0503020204020204" pitchFamily="34" charset="-122"/>
              <a:cs typeface="+mn-cs"/>
            </a:endParaRPr>
          </a:p>
        </p:txBody>
      </p:sp>
      <p:sp>
        <p:nvSpPr>
          <p:cNvPr id="8" name="Rectangle 7"/>
          <p:cNvSpPr/>
          <p:nvPr/>
        </p:nvSpPr>
        <p:spPr>
          <a:xfrm>
            <a:off x="7599166" y="3453110"/>
            <a:ext cx="1813318" cy="923330"/>
          </a:xfrm>
          <a:prstGeom prst="rect">
            <a:avLst/>
          </a:prstGeom>
          <a:noFill/>
        </p:spPr>
        <p:txBody>
          <a:bodyPr wrap="non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5400" b="1" i="0" u="none" strike="noStrike" kern="1200" cap="none" spc="0" normalizeH="0" baseline="0" noProof="0" dirty="0">
                <a:ln w="10541" cmpd="sng">
                  <a:solidFill>
                    <a:srgbClr val="41AEBD">
                      <a:shade val="88000"/>
                      <a:satMod val="110000"/>
                    </a:srgbClr>
                  </a:solidFill>
                  <a:prstDash val="solid"/>
                </a:ln>
                <a:gradFill>
                  <a:gsLst>
                    <a:gs pos="0">
                      <a:srgbClr val="41AEBD">
                        <a:tint val="40000"/>
                        <a:satMod val="250000"/>
                      </a:srgbClr>
                    </a:gs>
                    <a:gs pos="9000">
                      <a:srgbClr val="41AEBD">
                        <a:tint val="52000"/>
                        <a:satMod val="300000"/>
                      </a:srgbClr>
                    </a:gs>
                    <a:gs pos="50000">
                      <a:srgbClr val="41AEBD">
                        <a:shade val="20000"/>
                        <a:satMod val="300000"/>
                      </a:srgbClr>
                    </a:gs>
                    <a:gs pos="79000">
                      <a:srgbClr val="41AEBD">
                        <a:tint val="52000"/>
                        <a:satMod val="300000"/>
                      </a:srgbClr>
                    </a:gs>
                    <a:gs pos="100000">
                      <a:srgbClr val="41AEBD">
                        <a:tint val="40000"/>
                        <a:satMod val="250000"/>
                      </a:srgbClr>
                    </a:gs>
                  </a:gsLst>
                  <a:lin ang="5400000"/>
                </a:gradFill>
                <a:effectLst/>
                <a:uLnTx/>
                <a:uFillTx/>
                <a:latin typeface="Arial" panose="020B0604020202020204" pitchFamily="34" charset="0"/>
                <a:ea typeface="微软雅黑" panose="020B0503020204020204" pitchFamily="34" charset="-122"/>
                <a:cs typeface="+mn-cs"/>
              </a:rPr>
              <a:t>Meat</a:t>
            </a:r>
            <a:endParaRPr kumimoji="0" lang="en-US" sz="5400" b="1" i="0" u="none" strike="noStrike" kern="1200" cap="none" spc="0" normalizeH="0" baseline="0" noProof="0" dirty="0">
              <a:ln w="18000">
                <a:solidFill>
                  <a:srgbClr val="97E9D5">
                    <a:satMod val="140000"/>
                  </a:srgbClr>
                </a:solidFill>
                <a:prstDash val="solid"/>
                <a:miter lim="800000"/>
              </a:ln>
              <a:noFill/>
              <a:effectLst>
                <a:outerShdw blurRad="25500" dist="23000" dir="7020000" algn="tl">
                  <a:srgbClr val="000000">
                    <a:alpha val="50000"/>
                  </a:srgbClr>
                </a:outerShdw>
              </a:effectLst>
              <a:uLnTx/>
              <a:uFillTx/>
              <a:latin typeface="Arial" panose="020B0604020202020204" pitchFamily="34" charset="0"/>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三明治</a:t>
            </a:r>
            <a:r>
              <a:rPr lang="en-US" altLang="zh-CN" dirty="0"/>
              <a:t>/</a:t>
            </a:r>
            <a:r>
              <a:rPr lang="en-US" dirty="0"/>
              <a:t>Sandwich Steps</a:t>
            </a:r>
            <a:endParaRPr lang="en-US" dirty="0"/>
          </a:p>
        </p:txBody>
      </p:sp>
      <p:sp>
        <p:nvSpPr>
          <p:cNvPr id="3" name="Content Placeholder 2"/>
          <p:cNvSpPr>
            <a:spLocks noGrp="1"/>
          </p:cNvSpPr>
          <p:nvPr>
            <p:ph idx="1"/>
          </p:nvPr>
        </p:nvSpPr>
        <p:spPr/>
        <p:txBody>
          <a:bodyPr>
            <a:normAutofit lnSpcReduction="10000"/>
          </a:bodyPr>
          <a:lstStyle/>
          <a:p>
            <a:r>
              <a:rPr lang="zh-CN" altLang="en-US" dirty="0"/>
              <a:t>面包</a:t>
            </a:r>
            <a:r>
              <a:rPr lang="en-US" altLang="zh-CN" dirty="0"/>
              <a:t>/</a:t>
            </a:r>
            <a:r>
              <a:rPr lang="en-US" dirty="0"/>
              <a:t>Bread:  </a:t>
            </a:r>
            <a:r>
              <a:rPr lang="zh-CN" altLang="en-US" dirty="0"/>
              <a:t>共同的愿景和其他共同点</a:t>
            </a:r>
            <a:endParaRPr lang="en-US" dirty="0"/>
          </a:p>
          <a:p>
            <a:r>
              <a:rPr lang="zh-CN" altLang="en-US" dirty="0"/>
              <a:t>肉</a:t>
            </a:r>
            <a:r>
              <a:rPr lang="en-US" altLang="zh-CN" dirty="0"/>
              <a:t>/</a:t>
            </a:r>
            <a:r>
              <a:rPr lang="en-US" dirty="0"/>
              <a:t>Meat:  </a:t>
            </a:r>
            <a:endParaRPr lang="en-US" dirty="0"/>
          </a:p>
          <a:p>
            <a:pPr lvl="1"/>
            <a:r>
              <a:rPr lang="zh-CN" altLang="en-US" dirty="0"/>
              <a:t>强调“我认为</a:t>
            </a:r>
            <a:r>
              <a:rPr lang="en-US" altLang="zh-CN" dirty="0"/>
              <a:t>/</a:t>
            </a:r>
            <a:r>
              <a:rPr lang="zh-CN" altLang="en-US" dirty="0"/>
              <a:t>我感觉”，描述事实</a:t>
            </a:r>
            <a:endParaRPr lang="en-US" altLang="zh-CN" dirty="0"/>
          </a:p>
          <a:p>
            <a:pPr lvl="2"/>
            <a:r>
              <a:rPr lang="zh-CN" altLang="en-US" dirty="0"/>
              <a:t>这是我真实的感觉，不必评价对方的意图。</a:t>
            </a:r>
            <a:endParaRPr lang="en-US" altLang="zh-CN" dirty="0"/>
          </a:p>
          <a:p>
            <a:pPr lvl="2"/>
            <a:r>
              <a:rPr lang="zh-CN" altLang="en-US" dirty="0"/>
              <a:t>“但是我的确没有伤害你的意思</a:t>
            </a:r>
            <a:r>
              <a:rPr lang="en-US" altLang="zh-CN" dirty="0"/>
              <a:t>…</a:t>
            </a:r>
            <a:r>
              <a:rPr lang="zh-CN" altLang="en-US" dirty="0"/>
              <a:t>” </a:t>
            </a:r>
            <a:endParaRPr lang="en-US" altLang="zh-CN" dirty="0"/>
          </a:p>
          <a:p>
            <a:pPr lvl="2"/>
            <a:r>
              <a:rPr lang="zh-CN" altLang="en-US" dirty="0"/>
              <a:t>“你可能没有，但是事实上我受到了伤害”</a:t>
            </a:r>
            <a:endParaRPr lang="en-US" dirty="0"/>
          </a:p>
          <a:p>
            <a:pPr lvl="1"/>
            <a:r>
              <a:rPr lang="en-US" b="1" dirty="0"/>
              <a:t>Feedback:</a:t>
            </a:r>
            <a:r>
              <a:rPr lang="en-US" dirty="0"/>
              <a:t> </a:t>
            </a:r>
            <a:r>
              <a:rPr lang="zh-CN" altLang="en-US" dirty="0"/>
              <a:t>过去发生的问题，影响</a:t>
            </a:r>
            <a:endParaRPr lang="en-US" dirty="0"/>
          </a:p>
          <a:p>
            <a:pPr lvl="2"/>
            <a:r>
              <a:rPr lang="en-US" b="1" dirty="0"/>
              <a:t>You did something bad, I hate you!</a:t>
            </a:r>
            <a:endParaRPr lang="en-US" b="1" dirty="0"/>
          </a:p>
          <a:p>
            <a:pPr lvl="1"/>
            <a:r>
              <a:rPr lang="en-US" b="1" dirty="0"/>
              <a:t>Feedforward:</a:t>
            </a:r>
            <a:r>
              <a:rPr lang="en-US" dirty="0"/>
              <a:t> </a:t>
            </a:r>
            <a:r>
              <a:rPr lang="zh-CN" altLang="en-US" dirty="0"/>
              <a:t>加上将来如何改进</a:t>
            </a:r>
            <a:r>
              <a:rPr lang="en-US" dirty="0"/>
              <a:t> </a:t>
            </a:r>
            <a:endParaRPr lang="en-US" dirty="0"/>
          </a:p>
          <a:p>
            <a:pPr lvl="2"/>
            <a:r>
              <a:rPr lang="en-US" b="1" dirty="0"/>
              <a:t>You made mistakes, we can do better!</a:t>
            </a:r>
            <a:endParaRPr lang="en-US" b="1" dirty="0"/>
          </a:p>
          <a:p>
            <a:r>
              <a:rPr lang="zh-CN" altLang="en-US" dirty="0"/>
              <a:t>面包</a:t>
            </a:r>
            <a:r>
              <a:rPr lang="en-US" altLang="zh-CN" dirty="0"/>
              <a:t>/</a:t>
            </a:r>
            <a:r>
              <a:rPr lang="en-US" dirty="0"/>
              <a:t>Brea</a:t>
            </a:r>
            <a:r>
              <a:rPr lang="en-US" altLang="zh-CN" dirty="0"/>
              <a:t>d</a:t>
            </a:r>
            <a:r>
              <a:rPr lang="en-US" dirty="0"/>
              <a:t>:  </a:t>
            </a:r>
            <a:r>
              <a:rPr lang="zh-CN" altLang="en-US" dirty="0"/>
              <a:t>重申共同的远景</a:t>
            </a:r>
            <a:r>
              <a:rPr lang="en-US" altLang="zh-CN" dirty="0"/>
              <a:t>/</a:t>
            </a:r>
            <a:r>
              <a:rPr lang="zh-CN" altLang="en-US" dirty="0"/>
              <a:t>赞扬对方的具体进步</a:t>
            </a:r>
            <a:r>
              <a:rPr lang="en-US" altLang="zh-CN" dirty="0"/>
              <a:t>/</a:t>
            </a:r>
            <a:r>
              <a:rPr lang="zh-CN" altLang="en-US" dirty="0"/>
              <a:t>希望继续进步</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1" name="Rectangle 10"/>
          <p:cNvSpPr>
            <a:spLocks noGrp="1" noRot="1" noChangeAspect="1" noMove="1" noResize="1" noEditPoints="1" noAdjustHandles="1" noChangeArrowheads="1" noChangeShapeType="1" noTextEdit="1"/>
          </p:cNvSpPr>
          <p:nvPr/>
        </p:nvSpPr>
        <p:spPr>
          <a:xfrm>
            <a:off x="0" y="0"/>
            <a:ext cx="4618105" cy="6858000"/>
          </a:xfrm>
          <a:prstGeom prst="rect">
            <a:avLst/>
          </a:prstGeom>
          <a:blipFill>
            <a:blip r:embed="rId1"/>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Title 1"/>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如何提供反馈</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666974" y="1825625"/>
            <a:ext cx="3606853" cy="4351338"/>
          </a:xfrm>
        </p:spPr>
        <p:txBody>
          <a:bodyPr>
            <a:normAutofit fontScale="77500" lnSpcReduction="20000"/>
          </a:bodyPr>
          <a:lstStyle/>
          <a:p>
            <a:pPr>
              <a:lnSpc>
                <a:spcPct val="120000"/>
              </a:lnSpc>
            </a:pPr>
            <a:r>
              <a:rPr lang="zh-CN" altLang="en-US" sz="1700" dirty="0">
                <a:gradFill>
                  <a:gsLst>
                    <a:gs pos="34000">
                      <a:srgbClr val="EDEDED"/>
                    </a:gs>
                    <a:gs pos="0">
                      <a:srgbClr val="BFBFBF"/>
                    </a:gs>
                    <a:gs pos="100000">
                      <a:srgbClr val="FFFFFF"/>
                    </a:gs>
                  </a:gsLst>
                  <a:lin ang="4800000" scaled="0"/>
                </a:gradFill>
              </a:rPr>
              <a:t>针对哪个层次？</a:t>
            </a:r>
            <a:endParaRPr lang="en-US" sz="1700" dirty="0">
              <a:gradFill>
                <a:gsLst>
                  <a:gs pos="34000">
                    <a:srgbClr val="EDEDED"/>
                  </a:gs>
                  <a:gs pos="0">
                    <a:srgbClr val="BFBFBF"/>
                  </a:gs>
                  <a:gs pos="100000">
                    <a:srgbClr val="FFFFFF"/>
                  </a:gs>
                </a:gsLst>
                <a:lin ang="4800000" scaled="0"/>
              </a:gradFill>
            </a:endParaRPr>
          </a:p>
          <a:p>
            <a:pPr>
              <a:lnSpc>
                <a:spcPct val="120000"/>
              </a:lnSpc>
            </a:pPr>
            <a:r>
              <a:rPr lang="en-US" sz="2100" dirty="0">
                <a:gradFill>
                  <a:gsLst>
                    <a:gs pos="34000">
                      <a:srgbClr val="EDEDED"/>
                    </a:gs>
                    <a:gs pos="0">
                      <a:srgbClr val="BFBFBF"/>
                    </a:gs>
                    <a:gs pos="100000">
                      <a:srgbClr val="FFFFFF"/>
                    </a:gs>
                  </a:gsLst>
                  <a:lin ang="4800000" scaled="0"/>
                </a:gradFill>
              </a:rPr>
              <a:t>Behavior</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行为</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针对行为，事实，影响</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你来晚了</a:t>
            </a:r>
            <a:r>
              <a:rPr lang="en-US" altLang="zh-CN" sz="2100" dirty="0">
                <a:gradFill>
                  <a:gsLst>
                    <a:gs pos="34000">
                      <a:srgbClr val="EDEDED"/>
                    </a:gs>
                    <a:gs pos="0">
                      <a:srgbClr val="BFBFBF"/>
                    </a:gs>
                    <a:gs pos="100000">
                      <a:srgbClr val="FFFFFF"/>
                    </a:gs>
                  </a:gsLst>
                  <a:lin ang="4800000" scaled="0"/>
                </a:gradFill>
              </a:rPr>
              <a:t>20 </a:t>
            </a:r>
            <a:r>
              <a:rPr lang="zh-CN" altLang="en-US" sz="2100" dirty="0">
                <a:gradFill>
                  <a:gsLst>
                    <a:gs pos="34000">
                      <a:srgbClr val="EDEDED"/>
                    </a:gs>
                    <a:gs pos="0">
                      <a:srgbClr val="BFBFBF"/>
                    </a:gs>
                    <a:gs pos="100000">
                      <a:srgbClr val="FFFFFF"/>
                    </a:gs>
                  </a:gsLst>
                  <a:lin ang="4800000" scaled="0"/>
                </a:gradFill>
              </a:rPr>
              <a:t>分钟</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我们错过了音乐会第一场</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朋友们都进去了。 </a:t>
            </a:r>
            <a:endParaRPr lang="en-US" sz="2100" dirty="0">
              <a:gradFill>
                <a:gsLst>
                  <a:gs pos="34000">
                    <a:srgbClr val="EDEDED"/>
                  </a:gs>
                  <a:gs pos="0">
                    <a:srgbClr val="BFBFBF"/>
                  </a:gs>
                  <a:gs pos="100000">
                    <a:srgbClr val="FFFFFF"/>
                  </a:gs>
                </a:gsLst>
                <a:lin ang="4800000" scaled="0"/>
              </a:gradFill>
            </a:endParaRPr>
          </a:p>
          <a:p>
            <a:pPr>
              <a:lnSpc>
                <a:spcPct val="120000"/>
              </a:lnSpc>
            </a:pPr>
            <a:r>
              <a:rPr lang="en-US" sz="2100" dirty="0">
                <a:gradFill>
                  <a:gsLst>
                    <a:gs pos="34000">
                      <a:srgbClr val="EDEDED"/>
                    </a:gs>
                    <a:gs pos="0">
                      <a:srgbClr val="BFBFBF"/>
                    </a:gs>
                    <a:gs pos="100000">
                      <a:srgbClr val="FFFFFF"/>
                    </a:gs>
                  </a:gsLst>
                  <a:lin ang="4800000" scaled="0"/>
                </a:gradFill>
              </a:rPr>
              <a:t>Pattern, Motive </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动机和规律</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动机，意图，习惯，规律</a:t>
            </a:r>
            <a:r>
              <a:rPr lang="en-US" sz="2100" dirty="0">
                <a:gradFill>
                  <a:gsLst>
                    <a:gs pos="34000">
                      <a:srgbClr val="EDEDED"/>
                    </a:gs>
                    <a:gs pos="0">
                      <a:srgbClr val="BFBFBF"/>
                    </a:gs>
                    <a:gs pos="100000">
                      <a:srgbClr val="FFFFFF"/>
                    </a:gs>
                  </a:gsLst>
                  <a:lin ang="4800000" scaled="0"/>
                </a:gradFill>
              </a:rPr>
              <a:t> </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你总是这样</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你总是想让我在朋友面前出丑</a:t>
            </a:r>
            <a:r>
              <a:rPr lang="en-US" altLang="zh-CN" sz="2100" dirty="0">
                <a:gradFill>
                  <a:gsLst>
                    <a:gs pos="34000">
                      <a:srgbClr val="EDEDED"/>
                    </a:gs>
                    <a:gs pos="0">
                      <a:srgbClr val="BFBFBF"/>
                    </a:gs>
                    <a:gs pos="100000">
                      <a:srgbClr val="FFFFFF"/>
                    </a:gs>
                  </a:gsLst>
                  <a:lin ang="4800000" scaled="0"/>
                </a:gradFill>
              </a:rPr>
              <a:t>? </a:t>
            </a:r>
            <a:endParaRPr lang="en-US" sz="2100" dirty="0">
              <a:gradFill>
                <a:gsLst>
                  <a:gs pos="34000">
                    <a:srgbClr val="EDEDED"/>
                  </a:gs>
                  <a:gs pos="0">
                    <a:srgbClr val="BFBFBF"/>
                  </a:gs>
                  <a:gs pos="100000">
                    <a:srgbClr val="FFFFFF"/>
                  </a:gs>
                </a:gsLst>
                <a:lin ang="4800000" scaled="0"/>
              </a:gradFill>
            </a:endParaRPr>
          </a:p>
          <a:p>
            <a:pPr>
              <a:lnSpc>
                <a:spcPct val="120000"/>
              </a:lnSpc>
            </a:pPr>
            <a:r>
              <a:rPr lang="en-US" sz="2100" dirty="0">
                <a:gradFill>
                  <a:gsLst>
                    <a:gs pos="34000">
                      <a:srgbClr val="EDEDED"/>
                    </a:gs>
                    <a:gs pos="0">
                      <a:srgbClr val="BFBFBF"/>
                    </a:gs>
                    <a:gs pos="100000">
                      <a:srgbClr val="FFFFFF"/>
                    </a:gs>
                  </a:gsLst>
                  <a:lin ang="4800000" scaled="0"/>
                </a:gradFill>
              </a:rPr>
              <a:t>Core Property </a:t>
            </a:r>
            <a:r>
              <a:rPr lang="en-US" altLang="zh-CN" sz="2100" dirty="0">
                <a:gradFill>
                  <a:gsLst>
                    <a:gs pos="34000">
                      <a:srgbClr val="EDEDED"/>
                    </a:gs>
                    <a:gs pos="0">
                      <a:srgbClr val="BFBFBF"/>
                    </a:gs>
                    <a:gs pos="100000">
                      <a:srgbClr val="FFFFFF"/>
                    </a:gs>
                  </a:gsLst>
                  <a:lin ang="4800000" scaled="0"/>
                </a:gradFill>
              </a:rPr>
              <a:t>/ </a:t>
            </a:r>
            <a:r>
              <a:rPr lang="zh-CN" altLang="en-US" sz="2100" dirty="0">
                <a:gradFill>
                  <a:gsLst>
                    <a:gs pos="34000">
                      <a:srgbClr val="EDEDED"/>
                    </a:gs>
                    <a:gs pos="0">
                      <a:srgbClr val="BFBFBF"/>
                    </a:gs>
                    <a:gs pos="100000">
                      <a:srgbClr val="FFFFFF"/>
                    </a:gs>
                  </a:gsLst>
                  <a:lin ang="4800000" scaled="0"/>
                </a:gradFill>
              </a:rPr>
              <a:t>核心属性</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核心属性和本质</a:t>
            </a:r>
            <a:endParaRPr lang="en-US"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你们男人都不是好东西</a:t>
            </a:r>
            <a:r>
              <a:rPr lang="en-US" altLang="zh-CN" sz="2100" dirty="0">
                <a:gradFill>
                  <a:gsLst>
                    <a:gs pos="34000">
                      <a:srgbClr val="EDEDED"/>
                    </a:gs>
                    <a:gs pos="0">
                      <a:srgbClr val="BFBFBF"/>
                    </a:gs>
                    <a:gs pos="100000">
                      <a:srgbClr val="FFFFFF"/>
                    </a:gs>
                  </a:gsLst>
                  <a:lin ang="4800000" scaled="0"/>
                </a:gradFill>
              </a:rPr>
              <a:t>!  </a:t>
            </a:r>
            <a:endParaRPr lang="en-US" altLang="zh-CN" sz="2100" dirty="0">
              <a:gradFill>
                <a:gsLst>
                  <a:gs pos="34000">
                    <a:srgbClr val="EDEDED"/>
                  </a:gs>
                  <a:gs pos="0">
                    <a:srgbClr val="BFBFBF"/>
                  </a:gs>
                  <a:gs pos="100000">
                    <a:srgbClr val="FFFFFF"/>
                  </a:gs>
                </a:gsLst>
                <a:lin ang="4800000" scaled="0"/>
              </a:gradFill>
            </a:endParaRPr>
          </a:p>
          <a:p>
            <a:pPr lvl="1">
              <a:lnSpc>
                <a:spcPct val="120000"/>
              </a:lnSpc>
            </a:pPr>
            <a:r>
              <a:rPr lang="zh-CN" altLang="en-US" sz="2100" dirty="0">
                <a:gradFill>
                  <a:gsLst>
                    <a:gs pos="34000">
                      <a:srgbClr val="EDEDED"/>
                    </a:gs>
                    <a:gs pos="0">
                      <a:srgbClr val="BFBFBF"/>
                    </a:gs>
                    <a:gs pos="100000">
                      <a:srgbClr val="FFFFFF"/>
                    </a:gs>
                  </a:gsLst>
                  <a:lin ang="4800000" scaled="0"/>
                </a:gradFill>
              </a:rPr>
              <a:t>这个学校毕业的都写不好程序</a:t>
            </a:r>
            <a:endParaRPr lang="en-US" sz="2100" dirty="0">
              <a:gradFill>
                <a:gsLst>
                  <a:gs pos="34000">
                    <a:srgbClr val="EDEDED"/>
                  </a:gs>
                  <a:gs pos="0">
                    <a:srgbClr val="BFBFBF"/>
                  </a:gs>
                  <a:gs pos="100000">
                    <a:srgbClr val="FFFFFF"/>
                  </a:gs>
                </a:gsLst>
                <a:lin ang="4800000" scaled="0"/>
              </a:gradFill>
            </a:endParaRPr>
          </a:p>
        </p:txBody>
      </p:sp>
      <p:pic>
        <p:nvPicPr>
          <p:cNvPr id="4" name="Picture 3"/>
          <p:cNvPicPr>
            <a:picLocks noChangeAspect="1"/>
          </p:cNvPicPr>
          <p:nvPr/>
        </p:nvPicPr>
        <p:blipFill>
          <a:blip r:embed="rId2"/>
          <a:stretch>
            <a:fillRect/>
          </a:stretch>
        </p:blipFill>
        <p:spPr>
          <a:xfrm>
            <a:off x="5715885" y="643464"/>
            <a:ext cx="5431794" cy="55710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1524000" y="-7938"/>
            <a:ext cx="9144000" cy="693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sz="1600"/>
              <a:t>#include &lt;stdio.h&gt;</a:t>
            </a:r>
            <a:endParaRPr lang="en-US" altLang="zh-CN" sz="1600"/>
          </a:p>
          <a:p>
            <a:pPr eaLnBrk="1" hangingPunct="1">
              <a:buFont typeface="Arial" panose="020B0604020202020204" pitchFamily="34" charset="0"/>
              <a:buNone/>
            </a:pPr>
            <a:r>
              <a:rPr lang="en-US" altLang="zh-CN" sz="1600"/>
              <a:t>#include&lt;math.h&gt;</a:t>
            </a:r>
            <a:endParaRPr lang="en-US" altLang="zh-CN" sz="1600"/>
          </a:p>
          <a:p>
            <a:pPr eaLnBrk="1" hangingPunct="1">
              <a:buFont typeface="Arial" panose="020B0604020202020204" pitchFamily="34" charset="0"/>
              <a:buNone/>
            </a:pPr>
            <a:r>
              <a:rPr lang="en-US" altLang="zh-CN" sz="1600"/>
              <a:t>void exp(){</a:t>
            </a:r>
            <a:endParaRPr lang="en-US" altLang="zh-CN" sz="1600"/>
          </a:p>
          <a:p>
            <a:pPr eaLnBrk="1" hangingPunct="1">
              <a:buFont typeface="Arial" panose="020B0604020202020204" pitchFamily="34" charset="0"/>
              <a:buNone/>
            </a:pPr>
            <a:r>
              <a:rPr lang="en-US" altLang="zh-CN" sz="1600"/>
              <a:t>    char a[10];</a:t>
            </a:r>
            <a:endParaRPr lang="en-US" altLang="zh-CN" sz="1600"/>
          </a:p>
          <a:p>
            <a:pPr eaLnBrk="1" hangingPunct="1">
              <a:buFont typeface="Arial" panose="020B0604020202020204" pitchFamily="34" charset="0"/>
              <a:buNone/>
            </a:pPr>
            <a:r>
              <a:rPr lang="en-US" altLang="zh-CN" sz="1600"/>
              <a:t>    scanf("%s", a);</a:t>
            </a:r>
            <a:endParaRPr lang="en-US" altLang="zh-CN" sz="1600"/>
          </a:p>
          <a:p>
            <a:pPr eaLnBrk="1" hangingPunct="1">
              <a:buFont typeface="Arial" panose="020B0604020202020204" pitchFamily="34" charset="0"/>
              <a:buNone/>
            </a:pPr>
            <a:r>
              <a:rPr lang="en-US" altLang="zh-CN" sz="1600"/>
              <a:t>    switch(a[0]){</a:t>
            </a:r>
            <a:endParaRPr lang="en-US" altLang="zh-CN" sz="1600"/>
          </a:p>
          <a:p>
            <a:pPr eaLnBrk="1" hangingPunct="1">
              <a:buFont typeface="Arial" panose="020B0604020202020204" pitchFamily="34" charset="0"/>
              <a:buNone/>
            </a:pPr>
            <a:r>
              <a:rPr lang="en-US" altLang="zh-CN" sz="1600"/>
              <a:t>        case'+': </a:t>
            </a:r>
            <a:endParaRPr lang="en-US" altLang="zh-CN" sz="1600"/>
          </a:p>
          <a:p>
            <a:pPr eaLnBrk="1" hangingPunct="1">
              <a:buFont typeface="Arial" panose="020B0604020202020204" pitchFamily="34" charset="0"/>
              <a:buNone/>
            </a:pPr>
            <a:r>
              <a:rPr lang="en-US" altLang="zh-CN" sz="1600"/>
              <a:t>			exp( ) ; printf( "+"); exp();</a:t>
            </a:r>
            <a:endParaRPr lang="en-US" altLang="zh-CN" sz="1600"/>
          </a:p>
          <a:p>
            <a:pPr eaLnBrk="1" hangingPunct="1">
              <a:buFont typeface="Arial" panose="020B0604020202020204" pitchFamily="34" charset="0"/>
              <a:buNone/>
            </a:pPr>
            <a:r>
              <a:rPr lang="en-US" altLang="zh-CN" sz="1600"/>
              <a:t>			break;</a:t>
            </a:r>
            <a:endParaRPr lang="en-US" altLang="zh-CN" sz="1600"/>
          </a:p>
          <a:p>
            <a:pPr eaLnBrk="1" hangingPunct="1">
              <a:buFont typeface="Arial" panose="020B0604020202020204" pitchFamily="34" charset="0"/>
              <a:buNone/>
            </a:pPr>
            <a:r>
              <a:rPr lang="en-US" altLang="zh-CN" sz="1600"/>
              <a:t>        case'-': </a:t>
            </a:r>
            <a:endParaRPr lang="en-US" altLang="zh-CN" sz="1600"/>
          </a:p>
          <a:p>
            <a:pPr eaLnBrk="1" hangingPunct="1">
              <a:buFont typeface="Arial" panose="020B0604020202020204" pitchFamily="34" charset="0"/>
              <a:buNone/>
            </a:pPr>
            <a:r>
              <a:rPr lang="en-US" altLang="zh-CN" sz="1600"/>
              <a:t>			exp( ) ; printf( "-");  exp();</a:t>
            </a:r>
            <a:endParaRPr lang="en-US" altLang="zh-CN" sz="1600"/>
          </a:p>
          <a:p>
            <a:pPr eaLnBrk="1" hangingPunct="1">
              <a:buFont typeface="Arial" panose="020B0604020202020204" pitchFamily="34" charset="0"/>
              <a:buNone/>
            </a:pPr>
            <a:r>
              <a:rPr lang="en-US" altLang="zh-CN" sz="1600"/>
              <a:t>			break;</a:t>
            </a:r>
            <a:endParaRPr lang="en-US" altLang="zh-CN" sz="1600"/>
          </a:p>
          <a:p>
            <a:pPr eaLnBrk="1" hangingPunct="1">
              <a:buFont typeface="Arial" panose="020B0604020202020204" pitchFamily="34" charset="0"/>
              <a:buNone/>
            </a:pPr>
            <a:r>
              <a:rPr lang="en-US" altLang="zh-CN" sz="1600"/>
              <a:t>        case'*': </a:t>
            </a:r>
            <a:endParaRPr lang="en-US" altLang="zh-CN" sz="1600"/>
          </a:p>
          <a:p>
            <a:pPr eaLnBrk="1" hangingPunct="1">
              <a:buFont typeface="Arial" panose="020B0604020202020204" pitchFamily="34" charset="0"/>
              <a:buNone/>
            </a:pPr>
            <a:r>
              <a:rPr lang="en-US" altLang="zh-CN" sz="1600"/>
              <a:t>			printf("(");	exp( ); printf(")");</a:t>
            </a:r>
            <a:endParaRPr lang="en-US" altLang="zh-CN" sz="1600"/>
          </a:p>
          <a:p>
            <a:pPr eaLnBrk="1" hangingPunct="1">
              <a:buFont typeface="Arial" panose="020B0604020202020204" pitchFamily="34" charset="0"/>
              <a:buNone/>
            </a:pPr>
            <a:r>
              <a:rPr lang="en-US" altLang="zh-CN" sz="1600"/>
              <a:t>			printf("*");</a:t>
            </a:r>
            <a:endParaRPr lang="en-US" altLang="zh-CN" sz="1600"/>
          </a:p>
          <a:p>
            <a:pPr eaLnBrk="1" hangingPunct="1">
              <a:buFont typeface="Arial" panose="020B0604020202020204" pitchFamily="34" charset="0"/>
              <a:buNone/>
            </a:pPr>
            <a:r>
              <a:rPr lang="en-US" altLang="zh-CN" sz="1600"/>
              <a:t>			printf("(");	exp( ); printf(")");</a:t>
            </a:r>
            <a:endParaRPr lang="en-US" altLang="zh-CN" sz="1600"/>
          </a:p>
          <a:p>
            <a:pPr eaLnBrk="1" hangingPunct="1">
              <a:buFont typeface="Arial" panose="020B0604020202020204" pitchFamily="34" charset="0"/>
              <a:buNone/>
            </a:pPr>
            <a:r>
              <a:rPr lang="en-US" altLang="zh-CN" sz="1600"/>
              <a:t>			break;</a:t>
            </a:r>
            <a:endParaRPr lang="en-US" altLang="zh-CN" sz="1600"/>
          </a:p>
          <a:p>
            <a:pPr eaLnBrk="1" hangingPunct="1">
              <a:buFont typeface="Arial" panose="020B0604020202020204" pitchFamily="34" charset="0"/>
              <a:buNone/>
            </a:pPr>
            <a:r>
              <a:rPr lang="en-US" altLang="zh-CN" sz="1600"/>
              <a:t>        case'/': </a:t>
            </a:r>
            <a:endParaRPr lang="en-US" altLang="zh-CN" sz="1600"/>
          </a:p>
          <a:p>
            <a:pPr eaLnBrk="1" hangingPunct="1">
              <a:buFont typeface="Arial" panose="020B0604020202020204" pitchFamily="34" charset="0"/>
              <a:buNone/>
            </a:pPr>
            <a:r>
              <a:rPr lang="en-US" altLang="zh-CN" sz="1600"/>
              <a:t>			printf("(");	exp( ); printf(")");</a:t>
            </a:r>
            <a:endParaRPr lang="en-US" altLang="zh-CN" sz="1600"/>
          </a:p>
          <a:p>
            <a:pPr eaLnBrk="1" hangingPunct="1">
              <a:buFont typeface="Arial" panose="020B0604020202020204" pitchFamily="34" charset="0"/>
              <a:buNone/>
            </a:pPr>
            <a:r>
              <a:rPr lang="en-US" altLang="zh-CN" sz="1600"/>
              <a:t>			printf("/");</a:t>
            </a:r>
            <a:endParaRPr lang="en-US" altLang="zh-CN" sz="1600"/>
          </a:p>
          <a:p>
            <a:pPr eaLnBrk="1" hangingPunct="1">
              <a:buFont typeface="Arial" panose="020B0604020202020204" pitchFamily="34" charset="0"/>
              <a:buNone/>
            </a:pPr>
            <a:r>
              <a:rPr lang="en-US" altLang="zh-CN" sz="1600"/>
              <a:t>			printf("(");	exp( ); 	printf(")");</a:t>
            </a:r>
            <a:endParaRPr lang="en-US" altLang="zh-CN" sz="1600"/>
          </a:p>
          <a:p>
            <a:pPr eaLnBrk="1" hangingPunct="1">
              <a:buFont typeface="Arial" panose="020B0604020202020204" pitchFamily="34" charset="0"/>
              <a:buNone/>
            </a:pPr>
            <a:r>
              <a:rPr lang="en-US" altLang="zh-CN" sz="1600"/>
              <a:t>			break;</a:t>
            </a:r>
            <a:endParaRPr lang="en-US" altLang="zh-CN" sz="1600"/>
          </a:p>
          <a:p>
            <a:pPr eaLnBrk="1" hangingPunct="1">
              <a:buFont typeface="Arial" panose="020B0604020202020204" pitchFamily="34" charset="0"/>
              <a:buNone/>
            </a:pPr>
            <a:r>
              <a:rPr lang="en-US" altLang="zh-CN" sz="1600"/>
              <a:t>        default: </a:t>
            </a:r>
            <a:endParaRPr lang="en-US" altLang="zh-CN" sz="1600"/>
          </a:p>
          <a:p>
            <a:pPr eaLnBrk="1" hangingPunct="1">
              <a:buFont typeface="Arial" panose="020B0604020202020204" pitchFamily="34" charset="0"/>
              <a:buNone/>
            </a:pPr>
            <a:r>
              <a:rPr lang="en-US" altLang="zh-CN" sz="1600"/>
              <a:t>			printf("%s",a);</a:t>
            </a:r>
            <a:endParaRPr lang="en-US" altLang="zh-CN" sz="1600"/>
          </a:p>
          <a:p>
            <a:pPr eaLnBrk="1" hangingPunct="1">
              <a:buFont typeface="Arial" panose="020B0604020202020204" pitchFamily="34" charset="0"/>
              <a:buNone/>
            </a:pPr>
            <a:r>
              <a:rPr lang="en-US" altLang="zh-CN" sz="1600"/>
              <a:t>			return ;</a:t>
            </a:r>
            <a:endParaRPr lang="en-US" altLang="zh-CN" sz="1600"/>
          </a:p>
          <a:p>
            <a:pPr eaLnBrk="1" hangingPunct="1">
              <a:buFont typeface="Arial" panose="020B0604020202020204" pitchFamily="34" charset="0"/>
              <a:buNone/>
            </a:pPr>
            <a:r>
              <a:rPr lang="en-US" altLang="zh-CN" sz="1600"/>
              <a:t>    }</a:t>
            </a:r>
            <a:endParaRPr lang="en-US" altLang="zh-CN" sz="1600"/>
          </a:p>
          <a:p>
            <a:pPr eaLnBrk="1" hangingPunct="1">
              <a:buFont typeface="Arial" panose="020B0604020202020204" pitchFamily="34" charset="0"/>
              <a:buNone/>
            </a:pPr>
            <a:r>
              <a:rPr lang="en-US" altLang="zh-CN" sz="1600"/>
              <a:t>}</a:t>
            </a:r>
            <a:endParaRPr lang="en-US" altLang="zh-CN" sz="1600"/>
          </a:p>
          <a:p>
            <a:pPr eaLnBrk="1" hangingPunct="1">
              <a:buFont typeface="Arial" panose="020B0604020202020204" pitchFamily="34" charset="0"/>
              <a:buNone/>
            </a:pPr>
            <a:r>
              <a:rPr lang="en-US" altLang="zh-CN" sz="1600"/>
              <a:t>void main()  {	 exp();  }</a:t>
            </a:r>
            <a:endParaRPr lang="en-US" altLang="zh-CN" sz="1600"/>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3</a:t>
            </a:r>
            <a:r>
              <a:rPr lang="zh-CN" altLang="en-US" dirty="0"/>
              <a:t>：</a:t>
            </a:r>
            <a:r>
              <a:rPr lang="en-US" altLang="zh-CN" dirty="0" err="1"/>
              <a:t>Norming</a:t>
            </a:r>
            <a:r>
              <a:rPr lang="zh-CN" altLang="en-US" dirty="0"/>
              <a:t> </a:t>
            </a:r>
            <a:r>
              <a:rPr lang="en-US" altLang="zh-CN" dirty="0"/>
              <a:t>/</a:t>
            </a:r>
            <a:r>
              <a:rPr lang="zh-CN" altLang="en-US" dirty="0"/>
              <a:t> 规范</a:t>
            </a:r>
            <a:endParaRPr lang="en-US" dirty="0"/>
          </a:p>
        </p:txBody>
      </p:sp>
      <p:pic>
        <p:nvPicPr>
          <p:cNvPr id="18435" name="Picture 2"/>
          <p:cNvPicPr>
            <a:picLocks noGrp="1" noChangeAspect="1" noChangeArrowheads="1"/>
          </p:cNvPicPr>
          <p:nvPr>
            <p:ph idx="1"/>
          </p:nvPr>
        </p:nvPicPr>
        <p:blipFill>
          <a:blip r:embed="rId1" cstate="print"/>
          <a:srcRect/>
          <a:stretch>
            <a:fillRect/>
          </a:stretch>
        </p:blipFill>
        <p:spPr>
          <a:xfrm>
            <a:off x="3048001" y="1447801"/>
            <a:ext cx="5934075" cy="4525963"/>
          </a:xfr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如何规范</a:t>
            </a:r>
            <a:r>
              <a:rPr lang="en-US" altLang="zh-CN" dirty="0"/>
              <a:t>/How to NORM better</a:t>
            </a:r>
            <a:endParaRPr lang="en-US" dirty="0"/>
          </a:p>
        </p:txBody>
      </p:sp>
      <p:sp>
        <p:nvSpPr>
          <p:cNvPr id="2" name="Content Placeholder 1"/>
          <p:cNvSpPr>
            <a:spLocks noGrp="1"/>
          </p:cNvSpPr>
          <p:nvPr>
            <p:ph idx="1"/>
          </p:nvPr>
        </p:nvSpPr>
        <p:spPr/>
        <p:txBody>
          <a:bodyPr/>
          <a:lstStyle/>
          <a:p>
            <a:r>
              <a:rPr lang="zh-CN" altLang="en-US" dirty="0"/>
              <a:t>建立规则，仪式，流程，模式</a:t>
            </a:r>
            <a:endParaRPr lang="en-US" altLang="zh-CN" dirty="0"/>
          </a:p>
          <a:p>
            <a:r>
              <a:rPr lang="zh-CN" altLang="en-US" dirty="0"/>
              <a:t>给好行为正面的反馈</a:t>
            </a:r>
            <a:endParaRPr lang="en-US" altLang="zh-CN" dirty="0"/>
          </a:p>
          <a:p>
            <a:r>
              <a:rPr lang="zh-CN" altLang="en-US" dirty="0"/>
              <a:t>明确指出不合适的行为，必要时调整人员</a:t>
            </a:r>
            <a:endParaRPr lang="en-US" altLang="zh-CN" dirty="0"/>
          </a:p>
          <a:p>
            <a:r>
              <a:rPr lang="zh-CN" altLang="en-US" dirty="0"/>
              <a:t>练习</a:t>
            </a:r>
            <a:r>
              <a:rPr lang="en-US" altLang="zh-CN" dirty="0"/>
              <a:t>:</a:t>
            </a:r>
            <a:endParaRPr lang="en-US" altLang="zh-CN" dirty="0"/>
          </a:p>
          <a:p>
            <a:pPr lvl="1"/>
            <a:r>
              <a:rPr lang="zh-CN" altLang="en-US" dirty="0"/>
              <a:t>表明你希望对方应该做到的，商量一个改进的具体计划，如何衡量这个改进的效果</a:t>
            </a:r>
            <a:endParaRPr lang="en-US" altLang="zh-CN" dirty="0"/>
          </a:p>
          <a:p>
            <a:pPr lvl="1"/>
            <a:r>
              <a:rPr lang="zh-CN" altLang="en-US" dirty="0"/>
              <a:t>（团队）团队换人</a:t>
            </a:r>
            <a:endParaRPr lang="en-US" altLang="zh-CN" dirty="0"/>
          </a:p>
          <a:p>
            <a:endParaRPr lang="en-US" altLang="zh-CN" dirty="0"/>
          </a:p>
          <a:p>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4: Performing / </a:t>
            </a:r>
            <a:r>
              <a:rPr lang="zh-CN" altLang="en-US" dirty="0"/>
              <a:t>创造</a:t>
            </a:r>
            <a:endParaRPr lang="en-US" dirty="0"/>
          </a:p>
        </p:txBody>
      </p:sp>
      <p:pic>
        <p:nvPicPr>
          <p:cNvPr id="19459" name="Picture 2"/>
          <p:cNvPicPr>
            <a:picLocks noGrp="1" noChangeAspect="1" noChangeArrowheads="1"/>
          </p:cNvPicPr>
          <p:nvPr>
            <p:ph idx="1"/>
          </p:nvPr>
        </p:nvPicPr>
        <p:blipFill>
          <a:blip r:embed="rId1" cstate="print"/>
          <a:stretch>
            <a:fillRect/>
          </a:stretch>
        </p:blipFill>
        <p:spPr>
          <a:xfrm>
            <a:off x="3448214" y="1825625"/>
            <a:ext cx="5578146" cy="4351338"/>
          </a:xfr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zh-CN" altLang="en-US" dirty="0"/>
              <a:t>另一种可能</a:t>
            </a:r>
            <a:endParaRPr lang="en-US" dirty="0"/>
          </a:p>
        </p:txBody>
      </p:sp>
      <p:sp>
        <p:nvSpPr>
          <p:cNvPr id="20482" name="Content Placeholder 1"/>
          <p:cNvSpPr>
            <a:spLocks noGrp="1"/>
          </p:cNvSpPr>
          <p:nvPr>
            <p:ph idx="1"/>
          </p:nvPr>
        </p:nvSpPr>
        <p:spPr/>
        <p:txBody>
          <a:bodyPr/>
          <a:lstStyle/>
          <a:p>
            <a:r>
              <a:rPr lang="zh-CN" altLang="en-US" dirty="0"/>
              <a:t>团队解散</a:t>
            </a:r>
            <a:r>
              <a:rPr lang="en-US" altLang="zh-CN" dirty="0"/>
              <a:t>/</a:t>
            </a:r>
            <a:r>
              <a:rPr lang="en-US" dirty="0"/>
              <a:t>Deforming</a:t>
            </a:r>
            <a:endParaRPr lang="en-US" dirty="0"/>
          </a:p>
          <a:p>
            <a:r>
              <a:rPr lang="zh-CN" altLang="en-US" dirty="0"/>
              <a:t>画出一幅团队解散、两人散伙的图</a:t>
            </a:r>
            <a:endParaRPr lang="en-US" altLang="zh-CN" dirty="0"/>
          </a:p>
          <a:p>
            <a:pPr lvl="1"/>
            <a:r>
              <a:rPr lang="en-US" dirty="0"/>
              <a:t>&lt;ask for best picture to describe “deforming”&gt;</a:t>
            </a:r>
            <a:endParaRPr lang="en-US" dirty="0"/>
          </a:p>
          <a:p>
            <a:r>
              <a:rPr lang="zh-CN" altLang="en-US" dirty="0"/>
              <a:t>之后可以发布到学生自己的博客上</a:t>
            </a:r>
            <a:endParaRPr lang="en-US" dirty="0"/>
          </a:p>
          <a:p>
            <a:pPr marL="118745" indent="0">
              <a:buNone/>
            </a:pPr>
            <a:endParaRPr lang="en-US" dirty="0"/>
          </a:p>
          <a:p>
            <a:pPr marL="0" indent="0">
              <a:buNone/>
            </a:pP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Now … for team project</a:t>
            </a:r>
            <a:endParaRPr lang="en-US" dirty="0"/>
          </a:p>
        </p:txBody>
      </p:sp>
      <p:sp>
        <p:nvSpPr>
          <p:cNvPr id="21506" name="Content Placeholder 1"/>
          <p:cNvSpPr>
            <a:spLocks noGrp="1"/>
          </p:cNvSpPr>
          <p:nvPr>
            <p:ph idx="1"/>
          </p:nvPr>
        </p:nvSpPr>
        <p:spPr>
          <a:xfrm>
            <a:off x="1981200" y="1447801"/>
            <a:ext cx="8229600" cy="4525963"/>
          </a:xfrm>
        </p:spPr>
        <p:txBody>
          <a:bodyPr/>
          <a:lstStyle/>
          <a:p>
            <a:r>
              <a:rPr lang="en-US" altLang="zh-CN" dirty="0"/>
              <a:t>The collaboration stage can also apply to a team. </a:t>
            </a:r>
            <a:endParaRPr lang="en-US" dirty="0"/>
          </a:p>
          <a:p>
            <a:r>
              <a:rPr lang="en-US" dirty="0"/>
              <a:t>Which stage is your team at?</a:t>
            </a:r>
            <a:endParaRPr lang="en-US" dirty="0"/>
          </a:p>
          <a:p>
            <a:pPr lvl="1"/>
            <a:r>
              <a:rPr lang="en-US" dirty="0"/>
              <a:t>1: Forming / </a:t>
            </a:r>
            <a:r>
              <a:rPr lang="zh-CN" altLang="en-US" dirty="0"/>
              <a:t>萌芽</a:t>
            </a:r>
            <a:endParaRPr lang="en-US" altLang="zh-CN" dirty="0"/>
          </a:p>
          <a:p>
            <a:pPr lvl="1"/>
            <a:r>
              <a:rPr lang="en-US" altLang="zh-CN" dirty="0"/>
              <a:t>2: Storming / </a:t>
            </a:r>
            <a:r>
              <a:rPr lang="zh-CN" altLang="en-US" dirty="0"/>
              <a:t>磨合</a:t>
            </a:r>
            <a:endParaRPr lang="en-US" altLang="zh-CN" dirty="0"/>
          </a:p>
          <a:p>
            <a:pPr lvl="1"/>
            <a:r>
              <a:rPr lang="en-US" altLang="zh-CN" dirty="0"/>
              <a:t>3: </a:t>
            </a:r>
            <a:r>
              <a:rPr lang="en-US" altLang="zh-CN" dirty="0" err="1"/>
              <a:t>Norming</a:t>
            </a:r>
            <a:r>
              <a:rPr lang="zh-CN" altLang="en-US" dirty="0"/>
              <a:t> </a:t>
            </a:r>
            <a:r>
              <a:rPr lang="en-US" altLang="zh-CN" dirty="0"/>
              <a:t>/</a:t>
            </a:r>
            <a:r>
              <a:rPr lang="zh-CN" altLang="en-US" dirty="0"/>
              <a:t> 规范</a:t>
            </a:r>
            <a:endParaRPr lang="en-US" altLang="zh-CN" dirty="0"/>
          </a:p>
          <a:p>
            <a:pPr lvl="1"/>
            <a:r>
              <a:rPr lang="en-US" altLang="zh-CN" dirty="0"/>
              <a:t>4: Performing / </a:t>
            </a:r>
            <a:r>
              <a:rPr lang="zh-CN" altLang="en-US" dirty="0"/>
              <a:t>创造</a:t>
            </a:r>
            <a:endParaRPr lang="en-US" altLang="zh-CN" dirty="0"/>
          </a:p>
          <a:p>
            <a:pPr marL="0" indent="0">
              <a:buNone/>
            </a:pPr>
            <a:endParaRPr lang="en-US" altLang="zh-CN" dirty="0"/>
          </a:p>
          <a:p>
            <a:endParaRPr lang="en-US" b="1" dirty="0"/>
          </a:p>
          <a:p>
            <a:pPr lvl="1"/>
            <a:endParaRPr lang="en-US" dirty="0"/>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Influence</a:t>
            </a:r>
            <a:endParaRPr lang="en-US" dirty="0"/>
          </a:p>
        </p:txBody>
      </p:sp>
      <p:sp>
        <p:nvSpPr>
          <p:cNvPr id="11266" name="Content Placeholder 1"/>
          <p:cNvSpPr>
            <a:spLocks noGrp="1"/>
          </p:cNvSpPr>
          <p:nvPr>
            <p:ph idx="1"/>
          </p:nvPr>
        </p:nvSpPr>
        <p:spPr/>
        <p:txBody>
          <a:bodyPr>
            <a:normAutofit/>
          </a:bodyPr>
          <a:lstStyle/>
          <a:p>
            <a:r>
              <a:rPr lang="en-US" sz="2400" dirty="0"/>
              <a:t>Achieve things by authority</a:t>
            </a:r>
            <a:endParaRPr lang="en-US" sz="2400" dirty="0"/>
          </a:p>
          <a:p>
            <a:pPr lvl="1"/>
            <a:r>
              <a:rPr lang="en-US" sz="2000" dirty="0"/>
              <a:t>Up-down management</a:t>
            </a:r>
            <a:endParaRPr lang="en-US" sz="2000" dirty="0"/>
          </a:p>
          <a:p>
            <a:pPr lvl="1"/>
            <a:r>
              <a:rPr lang="en-US" sz="2000" dirty="0"/>
              <a:t>Family</a:t>
            </a:r>
            <a:endParaRPr lang="en-US" sz="2000" dirty="0"/>
          </a:p>
          <a:p>
            <a:pPr lvl="1"/>
            <a:r>
              <a:rPr lang="en-US" sz="2000" dirty="0"/>
              <a:t>Teacher – student  </a:t>
            </a:r>
            <a:r>
              <a:rPr lang="en-US" altLang="zh-CN" sz="2000" dirty="0"/>
              <a:t>(students can PRETEND to listen…)</a:t>
            </a:r>
            <a:endParaRPr lang="en-US" sz="2000" dirty="0"/>
          </a:p>
          <a:p>
            <a:pPr lvl="1"/>
            <a:r>
              <a:rPr lang="en-US" sz="2000" dirty="0"/>
              <a:t>Consequence of not listening to authority</a:t>
            </a:r>
            <a:endParaRPr lang="en-US" sz="2000" dirty="0"/>
          </a:p>
          <a:p>
            <a:pPr lvl="2"/>
            <a:r>
              <a:rPr lang="en-US" sz="1800" dirty="0"/>
              <a:t>Bad – prison guard / prisoner</a:t>
            </a:r>
            <a:endParaRPr lang="en-US" sz="1800" dirty="0"/>
          </a:p>
          <a:p>
            <a:r>
              <a:rPr lang="en-US" sz="2400" dirty="0"/>
              <a:t>Achieve things by influence</a:t>
            </a:r>
            <a:endParaRPr lang="en-US" sz="2400" dirty="0"/>
          </a:p>
          <a:p>
            <a:pPr lvl="1"/>
            <a:r>
              <a:rPr lang="en-US" sz="2000" dirty="0"/>
              <a:t>Peer to peer</a:t>
            </a:r>
            <a:endParaRPr lang="en-US" sz="2000" dirty="0"/>
          </a:p>
          <a:p>
            <a:pPr lvl="1"/>
            <a:r>
              <a:rPr lang="en-US" sz="2000" dirty="0"/>
              <a:t>Lower to upper</a:t>
            </a:r>
            <a:endParaRPr lang="en-US" sz="2000" dirty="0"/>
          </a:p>
          <a:p>
            <a:pPr lvl="1"/>
            <a:r>
              <a:rPr lang="en-US" sz="2000" dirty="0"/>
              <a:t>Direct or in-direct</a:t>
            </a:r>
            <a:endParaRPr lang="en-US" sz="2000" dirty="0"/>
          </a:p>
          <a:p>
            <a:r>
              <a:rPr lang="en-US" sz="2400" dirty="0"/>
              <a:t>In software teams, influence is the major way to change others</a:t>
            </a:r>
            <a:endParaRPr lang="en-US" sz="2400" dirty="0"/>
          </a:p>
          <a:p>
            <a:pPr lvl="1"/>
            <a:r>
              <a:rPr lang="en-US" sz="2000" dirty="0"/>
              <a:t>Order doesn’t work well. </a:t>
            </a:r>
            <a:endParaRPr lang="en-US" sz="2000" dirty="0"/>
          </a:p>
          <a:p>
            <a:pPr lvl="1"/>
            <a:endParaRPr lang="en-US" sz="20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Different ways to influence</a:t>
            </a:r>
            <a:endParaRPr lang="en-US" dirty="0"/>
          </a:p>
        </p:txBody>
      </p:sp>
      <p:graphicFrame>
        <p:nvGraphicFramePr>
          <p:cNvPr id="4" name="Content Placeholder 3"/>
          <p:cNvGraphicFramePr>
            <a:graphicFrameLocks noGrp="1"/>
          </p:cNvGraphicFramePr>
          <p:nvPr>
            <p:ph idx="1"/>
          </p:nvPr>
        </p:nvGraphicFramePr>
        <p:xfrm>
          <a:off x="1981200" y="1774825"/>
          <a:ext cx="8229600" cy="2674620"/>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rgbClr val="FFFFFF"/>
                          </a:solidFill>
                          <a:effectLst/>
                          <a:latin typeface="Lucida Sans Unicode" panose="020B0602030504020204" pitchFamily="34" charset="0"/>
                        </a:rPr>
                        <a:t>technique</a:t>
                      </a:r>
                      <a:endParaRPr kumimoji="0" lang="en-US" sz="1800" b="1" i="0" u="none" strike="noStrike" cap="none" normalizeH="0" baseline="0" dirty="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rgbClr val="FFFFFF"/>
                          </a:solidFill>
                          <a:effectLst/>
                          <a:latin typeface="Lucida Sans Unicode" panose="020B0602030504020204" pitchFamily="34" charset="0"/>
                        </a:rPr>
                        <a:t>Assertion</a:t>
                      </a:r>
                      <a:r>
                        <a:rPr kumimoji="0" lang="zh-CN" altLang="en-US" sz="1800" b="1" i="0" u="none" strike="noStrike" cap="none" normalizeH="0" baseline="0">
                          <a:ln>
                            <a:noFill/>
                          </a:ln>
                          <a:solidFill>
                            <a:srgbClr val="FFFFFF"/>
                          </a:solidFill>
                          <a:effectLst/>
                          <a:latin typeface="Lucida Sans Unicode" panose="020B0602030504020204" pitchFamily="34" charset="0"/>
                          <a:ea typeface="黑体" panose="02010609060101010101" pitchFamily="49" charset="-122"/>
                        </a:rPr>
                        <a:t> </a:t>
                      </a:r>
                      <a:r>
                        <a:rPr kumimoji="0" lang="en-US" altLang="zh-CN" sz="1800" b="1" i="0" u="none" strike="noStrike" cap="none" normalizeH="0" baseline="0">
                          <a:ln>
                            <a:noFill/>
                          </a:ln>
                          <a:solidFill>
                            <a:srgbClr val="FFFFFF"/>
                          </a:solidFill>
                          <a:effectLst/>
                          <a:latin typeface="Lucida Sans Unicode" panose="020B0602030504020204" pitchFamily="34" charset="0"/>
                          <a:ea typeface="黑体" panose="02010609060101010101" pitchFamily="49" charset="-122"/>
                        </a:rPr>
                        <a:t>/</a:t>
                      </a:r>
                      <a:r>
                        <a:rPr kumimoji="0" lang="zh-CN" altLang="en-US" sz="1800" b="1" i="0" u="none" strike="noStrike" cap="none" normalizeH="0" baseline="0">
                          <a:ln>
                            <a:noFill/>
                          </a:ln>
                          <a:solidFill>
                            <a:srgbClr val="FFFFFF"/>
                          </a:solidFill>
                          <a:effectLst/>
                          <a:latin typeface="Lucida Sans Unicode" panose="020B0602030504020204" pitchFamily="34" charset="0"/>
                          <a:ea typeface="黑体" panose="02010609060101010101" pitchFamily="49" charset="-122"/>
                        </a:rPr>
                        <a:t> 断言</a:t>
                      </a:r>
                      <a:endParaRPr kumimoji="0" lang="en-US" sz="1800" b="1" i="0" u="none" strike="noStrike" cap="none" normalizeH="0" baseline="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example</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就是这样吧，听我的，没错！</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Logic/feeling</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Push / pull</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situation</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感情很强烈，适用于有充分信任的同伴。语音、语调、身体语言都能帮助传递强烈的信息。</a:t>
                      </a:r>
                      <a:endParaRPr kumimoji="0" lang="en-US" altLang="zh-CN"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情况危急时。</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Different ways to influence</a:t>
            </a:r>
            <a:endParaRPr lang="en-US" dirty="0"/>
          </a:p>
        </p:txBody>
      </p:sp>
      <p:graphicFrame>
        <p:nvGraphicFramePr>
          <p:cNvPr id="4" name="Content Placeholder 3"/>
          <p:cNvGraphicFramePr>
            <a:graphicFrameLocks noGrp="1"/>
          </p:cNvGraphicFramePr>
          <p:nvPr>
            <p:ph idx="1"/>
          </p:nvPr>
        </p:nvGraphicFramePr>
        <p:xfrm>
          <a:off x="1981200" y="1774826"/>
          <a:ext cx="8229600" cy="185737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rgbClr val="FFFFFF"/>
                          </a:solidFill>
                          <a:effectLst/>
                          <a:latin typeface="Lucida Sans Unicode" panose="020B0602030504020204" pitchFamily="34" charset="0"/>
                        </a:rPr>
                        <a:t>technique</a:t>
                      </a:r>
                      <a:endParaRPr kumimoji="0" lang="en-US" sz="1800" b="1" i="0" u="none" strike="noStrike" cap="none" normalizeH="0" baseline="0" dirty="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rgbClr val="FFFFFF"/>
                          </a:solidFill>
                          <a:effectLst/>
                          <a:latin typeface="Lucida Sans Unicode" panose="020B0602030504020204" pitchFamily="34" charset="0"/>
                        </a:rPr>
                        <a:t>Bridge / </a:t>
                      </a:r>
                      <a:r>
                        <a:rPr kumimoji="0" lang="zh-CN" altLang="en-US" sz="1800" b="1" i="0" u="none" strike="noStrike" cap="none" normalizeH="0" baseline="0">
                          <a:ln>
                            <a:noFill/>
                          </a:ln>
                          <a:solidFill>
                            <a:srgbClr val="FFFFFF"/>
                          </a:solidFill>
                          <a:effectLst/>
                          <a:latin typeface="Lucida Sans Unicode" panose="020B0602030504020204" pitchFamily="34" charset="0"/>
                          <a:ea typeface="黑体" panose="02010609060101010101" pitchFamily="49" charset="-122"/>
                        </a:rPr>
                        <a:t>桥梁</a:t>
                      </a:r>
                      <a:endParaRPr kumimoji="0" lang="en-US" sz="1800" b="1" i="0" u="none" strike="noStrike" cap="none" normalizeH="0" baseline="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example</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能不能再给我讲讲你分手的理由</a:t>
                      </a:r>
                      <a:r>
                        <a:rPr kumimoji="0" lang="en-US" altLang="zh-CN"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Logic/feeling</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Push / pull</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situation</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双方并不十分了解</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Different ways to influence</a:t>
            </a:r>
            <a:endParaRPr lang="en-US" dirty="0"/>
          </a:p>
        </p:txBody>
      </p:sp>
      <p:graphicFrame>
        <p:nvGraphicFramePr>
          <p:cNvPr id="4" name="Content Placeholder 3"/>
          <p:cNvGraphicFramePr>
            <a:graphicFrameLocks noGrp="1"/>
          </p:cNvGraphicFramePr>
          <p:nvPr>
            <p:ph idx="1"/>
          </p:nvPr>
        </p:nvGraphicFramePr>
        <p:xfrm>
          <a:off x="1981200" y="1774826"/>
          <a:ext cx="8229600" cy="266890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rgbClr val="FFFFFF"/>
                          </a:solidFill>
                          <a:effectLst/>
                          <a:latin typeface="Lucida Sans Unicode" panose="020B0602030504020204" pitchFamily="34" charset="0"/>
                        </a:rPr>
                        <a:t>technique</a:t>
                      </a:r>
                      <a:endParaRPr kumimoji="0" lang="en-US" sz="1800" b="1" i="0" u="none" strike="noStrike" cap="none" normalizeH="0" baseline="0" dirty="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rgbClr val="FFFFFF"/>
                          </a:solidFill>
                          <a:effectLst/>
                          <a:latin typeface="Lucida Sans Unicode" panose="020B0602030504020204" pitchFamily="34" charset="0"/>
                        </a:rPr>
                        <a:t>Persuasion / </a:t>
                      </a:r>
                      <a:r>
                        <a:rPr kumimoji="0" lang="zh-CN" altLang="en-US" sz="1800" b="1" i="0" u="none" strike="noStrike" cap="none" normalizeH="0" baseline="0" dirty="0">
                          <a:ln>
                            <a:noFill/>
                          </a:ln>
                          <a:solidFill>
                            <a:srgbClr val="FFFFFF"/>
                          </a:solidFill>
                          <a:effectLst/>
                          <a:latin typeface="Lucida Sans Unicode" panose="020B0602030504020204" pitchFamily="34" charset="0"/>
                          <a:ea typeface="黑体" panose="02010609060101010101" pitchFamily="49" charset="-122"/>
                        </a:rPr>
                        <a:t>说服</a:t>
                      </a:r>
                      <a:endParaRPr kumimoji="0" lang="en-US" sz="1800" b="1" i="0" u="none" strike="noStrike" cap="none" normalizeH="0" baseline="0" dirty="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example</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如果我们这样做，根据我的分析，我们会有这样的好处，</a:t>
                      </a:r>
                      <a:r>
                        <a:rPr kumimoji="0" lang="en-US" sz="1800" b="0" i="0" u="none" strike="noStrike" cap="none" normalizeH="0" baseline="0">
                          <a:ln>
                            <a:noFill/>
                          </a:ln>
                          <a:solidFill>
                            <a:srgbClr val="000000"/>
                          </a:solidFill>
                          <a:effectLst/>
                          <a:latin typeface="Lucida Sans Unicode" panose="020B0602030504020204" pitchFamily="34" charset="0"/>
                        </a:rPr>
                        <a:t>a</a:t>
                      </a: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a:t>
                      </a:r>
                      <a:r>
                        <a:rPr kumimoji="0" lang="en-US" sz="1800" b="0" i="0" u="none" strike="noStrike" cap="none" normalizeH="0" baseline="0">
                          <a:ln>
                            <a:noFill/>
                          </a:ln>
                          <a:solidFill>
                            <a:srgbClr val="000000"/>
                          </a:solidFill>
                          <a:effectLst/>
                          <a:latin typeface="Lucida Sans Unicode" panose="020B0602030504020204" pitchFamily="34" charset="0"/>
                        </a:rPr>
                        <a:t> b</a:t>
                      </a: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a:t>
                      </a:r>
                      <a:r>
                        <a:rPr kumimoji="0" lang="en-US" sz="1800" b="0" i="0" u="none" strike="noStrike" cap="none" normalizeH="0" baseline="0">
                          <a:ln>
                            <a:noFill/>
                          </a:ln>
                          <a:solidFill>
                            <a:srgbClr val="000000"/>
                          </a:solidFill>
                          <a:effectLst/>
                          <a:latin typeface="Lucida Sans Unicode" panose="020B0602030504020204" pitchFamily="34" charset="0"/>
                        </a:rPr>
                        <a:t> c</a:t>
                      </a:r>
                      <a:r>
                        <a:rPr kumimoji="0" lang="en-US" altLang="zh-CN"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Logic/feeling</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Push / pull</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situation</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有条理，建立在逻辑分析的基础上。即使不能全部说服，对方也可能接受部分意见。</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Different ways to influence</a:t>
            </a:r>
            <a:endParaRPr lang="en-US" dirty="0"/>
          </a:p>
        </p:txBody>
      </p:sp>
      <p:graphicFrame>
        <p:nvGraphicFramePr>
          <p:cNvPr id="4" name="Content Placeholder 3"/>
          <p:cNvGraphicFramePr>
            <a:graphicFrameLocks noGrp="1"/>
          </p:cNvGraphicFramePr>
          <p:nvPr>
            <p:ph idx="1"/>
          </p:nvPr>
        </p:nvGraphicFramePr>
        <p:xfrm>
          <a:off x="1981200" y="1774826"/>
          <a:ext cx="8229600" cy="2943225"/>
        </p:xfrm>
        <a:graphic>
          <a:graphicData uri="http://schemas.openxmlformats.org/drawingml/2006/table">
            <a:tbl>
              <a:tblPr/>
              <a:tblGrid>
                <a:gridCol w="4114800"/>
                <a:gridCol w="4114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rgbClr val="FFFFFF"/>
                          </a:solidFill>
                          <a:effectLst/>
                          <a:latin typeface="Lucida Sans Unicode" panose="020B0602030504020204" pitchFamily="34" charset="0"/>
                        </a:rPr>
                        <a:t>technique</a:t>
                      </a:r>
                      <a:endParaRPr kumimoji="0" lang="en-US" sz="1800" b="1" i="0" u="none" strike="noStrike" cap="none" normalizeH="0" baseline="0" dirty="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rgbClr val="FFFFFF"/>
                          </a:solidFill>
                          <a:effectLst/>
                          <a:latin typeface="Lucida Sans Unicode" panose="020B0602030504020204" pitchFamily="34" charset="0"/>
                        </a:rPr>
                        <a:t>Attraction / </a:t>
                      </a:r>
                      <a:r>
                        <a:rPr kumimoji="0" lang="zh-CN" altLang="en-US" sz="1800" b="1" i="0" u="none" strike="noStrike" cap="none" normalizeH="0" baseline="0">
                          <a:ln>
                            <a:noFill/>
                          </a:ln>
                          <a:solidFill>
                            <a:srgbClr val="FFFFFF"/>
                          </a:solidFill>
                          <a:effectLst/>
                          <a:latin typeface="Lucida Sans Unicode" panose="020B0602030504020204" pitchFamily="34" charset="0"/>
                          <a:ea typeface="黑体" panose="02010609060101010101" pitchFamily="49" charset="-122"/>
                        </a:rPr>
                        <a:t>吸引</a:t>
                      </a:r>
                      <a:endParaRPr kumimoji="0" lang="en-US" sz="1800" b="1" i="0" u="none" strike="noStrike" cap="none" normalizeH="0" baseline="0">
                        <a:ln>
                          <a:noFill/>
                        </a:ln>
                        <a:solidFill>
                          <a:srgbClr val="FFFFFF"/>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example</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你想过舒适的生活么？你想在家里发财么？加入我们的传销队伍吧，几个月后就可以有上万元的收入</a:t>
                      </a:r>
                      <a:r>
                        <a:rPr kumimoji="0" lang="en-US" altLang="zh-CN" sz="1800" b="0" i="0" u="none" strike="noStrike" cap="none" normalizeH="0" baseline="0">
                          <a:ln>
                            <a:noFill/>
                          </a:ln>
                          <a:solidFill>
                            <a:srgbClr val="000000"/>
                          </a:solidFill>
                          <a:effectLst/>
                          <a:latin typeface="Lucida Sans Unicode" panose="020B0602030504020204" pitchFamily="34" charset="0"/>
                          <a:ea typeface="黑体" panose="02010609060101010101" pitchFamily="49" charset="-122"/>
                        </a:rPr>
                        <a:t>……</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Logic/feeling</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Push / pull</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Lucida Sans Unicode" panose="020B0602030504020204" pitchFamily="34" charset="0"/>
                        </a:rPr>
                        <a:t>?</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0" i="0" u="none" strike="noStrike" cap="none" normalizeH="0" baseline="0">
                          <a:ln>
                            <a:noFill/>
                          </a:ln>
                          <a:solidFill>
                            <a:srgbClr val="000000"/>
                          </a:solidFill>
                          <a:effectLst/>
                          <a:latin typeface="Lucida Sans Unicode" panose="020B0602030504020204" pitchFamily="34" charset="0"/>
                        </a:rPr>
                        <a:t>situation</a:t>
                      </a:r>
                      <a:endParaRPr kumimoji="0" lang="en-US" sz="1800" b="0" i="0" u="none" strike="noStrike" cap="none" normalizeH="0" baseline="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Lucida Sans Unicode" panose="020B0602030504020204" pitchFamily="34" charset="0"/>
                          <a:ea typeface="黑体" panose="02010609060101010101" pitchFamily="49" charset="-122"/>
                        </a:rPr>
                        <a:t>可以有效地传递信息，但是要注意信息的准确性。夸大的渲染会降低个人的可信度</a:t>
                      </a:r>
                      <a:endParaRPr kumimoji="0" lang="en-US" sz="1800" b="0" i="0" u="none" strike="noStrike" cap="none" normalizeH="0" baseline="0" dirty="0">
                        <a:ln>
                          <a:noFill/>
                        </a:ln>
                        <a:solidFill>
                          <a:srgbClr val="000000"/>
                        </a:solidFill>
                        <a:effectLst/>
                        <a:latin typeface="Lucida Sans Unicode" panose="020B0602030504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847850" y="476250"/>
            <a:ext cx="795655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600">
                <a:solidFill>
                  <a:schemeClr val="tx2"/>
                </a:solidFill>
                <a:latin typeface="Times New Roman" panose="02020603050405020304" pitchFamily="18" charset="0"/>
                <a:ea typeface="隶书" panose="02010509060101010101" pitchFamily="49" charset="-122"/>
              </a:rPr>
              <a:t>常规表达式计算</a:t>
            </a:r>
            <a:endParaRPr lang="zh-CN" altLang="en-US" sz="3600">
              <a:solidFill>
                <a:schemeClr val="tx2"/>
              </a:solidFill>
              <a:latin typeface="Times New Roman" panose="02020603050405020304" pitchFamily="18" charset="0"/>
              <a:ea typeface="隶书" panose="02010509060101010101" pitchFamily="49" charset="-122"/>
            </a:endParaRPr>
          </a:p>
          <a:p>
            <a:pPr eaLnBrk="1" hangingPunct="1">
              <a:buFont typeface="Arial" panose="020B0604020202020204" pitchFamily="34" charset="0"/>
              <a:buNone/>
            </a:pPr>
            <a:endParaRPr lang="zh-CN" altLang="en-US" sz="3200">
              <a:latin typeface="Times New Roman" panose="02020603050405020304" pitchFamily="18" charset="0"/>
              <a:ea typeface="隶书" panose="02010509060101010101" pitchFamily="49" charset="-122"/>
            </a:endParaRPr>
          </a:p>
          <a:p>
            <a:pPr eaLnBrk="1" hangingPunct="1">
              <a:buFont typeface="Arial" panose="020B0604020202020204" pitchFamily="34" charset="0"/>
              <a:buNone/>
            </a:pPr>
            <a:r>
              <a:rPr lang="zh-CN" altLang="en-US" sz="3600">
                <a:latin typeface="Times New Roman" panose="02020603050405020304" pitchFamily="18" charset="0"/>
              </a:rPr>
              <a:t>输入为四则运算表达式，仅由数字、</a:t>
            </a:r>
            <a:r>
              <a:rPr lang="en-US" altLang="zh-CN" sz="3600">
                <a:latin typeface="Times New Roman" panose="02020603050405020304" pitchFamily="18" charset="0"/>
              </a:rPr>
              <a:t>+</a:t>
            </a:r>
            <a:r>
              <a:rPr lang="zh-CN" altLang="en-US" sz="3600">
                <a:latin typeface="Times New Roman" panose="02020603050405020304" pitchFamily="18" charset="0"/>
              </a:rPr>
              <a:t>、－、*、</a:t>
            </a:r>
            <a:r>
              <a:rPr lang="en-US" altLang="zh-CN" sz="3600">
                <a:latin typeface="Times New Roman" panose="02020603050405020304" pitchFamily="18" charset="0"/>
              </a:rPr>
              <a:t>/ </a:t>
            </a:r>
            <a:r>
              <a:rPr lang="zh-CN" altLang="en-US" sz="3600">
                <a:latin typeface="Times New Roman" panose="02020603050405020304" pitchFamily="18" charset="0"/>
              </a:rPr>
              <a:t>、</a:t>
            </a:r>
            <a:r>
              <a:rPr lang="en-US" altLang="zh-CN" sz="3600">
                <a:latin typeface="Times New Roman" panose="02020603050405020304" pitchFamily="18" charset="0"/>
              </a:rPr>
              <a:t>(</a:t>
            </a:r>
            <a:r>
              <a:rPr lang="zh-CN" altLang="en-US" sz="3600">
                <a:latin typeface="Times New Roman" panose="02020603050405020304" pitchFamily="18" charset="0"/>
              </a:rPr>
              <a:t>、</a:t>
            </a:r>
            <a:r>
              <a:rPr lang="en-US" altLang="zh-CN" sz="3600">
                <a:latin typeface="Times New Roman" panose="02020603050405020304" pitchFamily="18" charset="0"/>
              </a:rPr>
              <a:t>) </a:t>
            </a:r>
            <a:r>
              <a:rPr lang="zh-CN" altLang="en-US" sz="3600">
                <a:latin typeface="Times New Roman" panose="02020603050405020304" pitchFamily="18" charset="0"/>
              </a:rPr>
              <a:t>组成，没有空格，要求求其值</a:t>
            </a:r>
            <a:endParaRPr lang="zh-CN" altLang="en-US" sz="3600">
              <a:latin typeface="Times New Roman" panose="02020603050405020304" pitchFamily="18" charset="0"/>
            </a:endParaRP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练习： 影响力</a:t>
            </a:r>
            <a:endParaRPr lang="en-US" dirty="0"/>
          </a:p>
        </p:txBody>
      </p:sp>
      <p:sp>
        <p:nvSpPr>
          <p:cNvPr id="16386" name="Content Placeholder 1"/>
          <p:cNvSpPr>
            <a:spLocks noGrp="1"/>
          </p:cNvSpPr>
          <p:nvPr>
            <p:ph idx="1"/>
          </p:nvPr>
        </p:nvSpPr>
        <p:spPr/>
        <p:txBody>
          <a:bodyPr>
            <a:normAutofit/>
          </a:bodyPr>
          <a:lstStyle/>
          <a:p>
            <a:r>
              <a:rPr lang="zh-CN" altLang="en-US" dirty="0"/>
              <a:t>教室内分四个角落</a:t>
            </a:r>
            <a:endParaRPr lang="en-US" altLang="zh-CN" dirty="0"/>
          </a:p>
          <a:p>
            <a:pPr lvl="1"/>
            <a:r>
              <a:rPr lang="zh-CN" altLang="en-US" dirty="0"/>
              <a:t>断言</a:t>
            </a:r>
            <a:r>
              <a:rPr lang="en-US" altLang="zh-CN" dirty="0"/>
              <a:t>/</a:t>
            </a:r>
            <a:r>
              <a:rPr lang="zh-CN" altLang="en-US" dirty="0"/>
              <a:t>桥梁</a:t>
            </a:r>
            <a:r>
              <a:rPr lang="en-US" altLang="zh-CN" dirty="0"/>
              <a:t>/</a:t>
            </a:r>
            <a:r>
              <a:rPr lang="zh-CN" altLang="en-US" dirty="0"/>
              <a:t>说服</a:t>
            </a:r>
            <a:r>
              <a:rPr lang="en-US" altLang="zh-CN" dirty="0"/>
              <a:t>/</a:t>
            </a:r>
            <a:r>
              <a:rPr lang="zh-CN" altLang="en-US" dirty="0"/>
              <a:t>吸引</a:t>
            </a:r>
            <a:endParaRPr lang="en-US" altLang="zh-CN" dirty="0"/>
          </a:p>
          <a:p>
            <a:r>
              <a:rPr lang="zh-CN" altLang="en-US" dirty="0"/>
              <a:t>按照个人最喜欢程度，依次排名</a:t>
            </a:r>
            <a:endParaRPr lang="en-US" dirty="0"/>
          </a:p>
          <a:p>
            <a:r>
              <a:rPr lang="en-US" altLang="zh-CN" dirty="0"/>
              <a:t>Loop</a:t>
            </a:r>
            <a:endParaRPr lang="en-US" altLang="zh-CN" dirty="0"/>
          </a:p>
          <a:p>
            <a:pPr lvl="1"/>
            <a:r>
              <a:rPr lang="zh-CN" altLang="en-US" dirty="0"/>
              <a:t>所有人到自己最喜欢的那个方式去</a:t>
            </a:r>
            <a:endParaRPr lang="en-US" altLang="zh-CN" dirty="0"/>
          </a:p>
          <a:p>
            <a:pPr lvl="1"/>
            <a:r>
              <a:rPr lang="zh-CN" altLang="en-US" dirty="0"/>
              <a:t>选举一个主持人</a:t>
            </a:r>
            <a:endParaRPr lang="en-US" dirty="0"/>
          </a:p>
          <a:p>
            <a:pPr lvl="2"/>
            <a:r>
              <a:rPr lang="zh-CN" altLang="en-US" dirty="0"/>
              <a:t>列出</a:t>
            </a:r>
            <a:r>
              <a:rPr lang="en-US" dirty="0"/>
              <a:t> 2-3 </a:t>
            </a:r>
            <a:r>
              <a:rPr lang="zh-CN" altLang="en-US" dirty="0"/>
              <a:t>实际生活的情景，你的说服方式最适合的。 </a:t>
            </a:r>
            <a:endParaRPr lang="en-US" dirty="0"/>
          </a:p>
          <a:p>
            <a:pPr lvl="2"/>
            <a:r>
              <a:rPr lang="zh-CN" altLang="en-US" dirty="0"/>
              <a:t>列出 </a:t>
            </a:r>
            <a:r>
              <a:rPr lang="en-US" altLang="zh-CN" dirty="0"/>
              <a:t>1</a:t>
            </a:r>
            <a:r>
              <a:rPr lang="en-US" dirty="0"/>
              <a:t>-</a:t>
            </a:r>
            <a:r>
              <a:rPr lang="en-US" altLang="zh-CN" dirty="0"/>
              <a:t>2 </a:t>
            </a:r>
            <a:r>
              <a:rPr lang="zh-CN" altLang="en-US" dirty="0"/>
              <a:t>不适合的情景</a:t>
            </a:r>
            <a:r>
              <a:rPr lang="en-US" dirty="0"/>
              <a:t> </a:t>
            </a:r>
            <a:endParaRPr lang="en-US" dirty="0"/>
          </a:p>
          <a:p>
            <a:pPr lvl="1"/>
            <a:r>
              <a:rPr lang="zh-CN" altLang="en-US" dirty="0"/>
              <a:t>移动到 “最喜欢” 方式的下一名</a:t>
            </a:r>
            <a:r>
              <a:rPr lang="en-US" dirty="0"/>
              <a:t> </a:t>
            </a:r>
            <a:endParaRPr lang="en-US" dirty="0"/>
          </a:p>
          <a:p>
            <a:r>
              <a:rPr lang="zh-CN" altLang="en-US" dirty="0"/>
              <a:t>主持人描述这些情景</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Answer</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Final Class Exercise – secret vote</a:t>
            </a:r>
            <a:endParaRPr lang="en-US" dirty="0"/>
          </a:p>
        </p:txBody>
      </p:sp>
      <p:sp>
        <p:nvSpPr>
          <p:cNvPr id="2" name="Content Placeholder 1"/>
          <p:cNvSpPr>
            <a:spLocks noGrp="1"/>
          </p:cNvSpPr>
          <p:nvPr>
            <p:ph idx="1"/>
          </p:nvPr>
        </p:nvSpPr>
        <p:spPr/>
        <p:txBody>
          <a:bodyPr>
            <a:normAutofit fontScale="47500" lnSpcReduction="20000"/>
          </a:bodyPr>
          <a:lstStyle/>
          <a:p>
            <a:pPr>
              <a:lnSpc>
                <a:spcPct val="120000"/>
              </a:lnSpc>
            </a:pPr>
            <a:r>
              <a:rPr lang="en-US" altLang="zh-CN" dirty="0"/>
              <a:t>Rank your partners, right down the names of all your partners</a:t>
            </a:r>
            <a:endParaRPr lang="en-US" altLang="zh-CN" dirty="0"/>
          </a:p>
          <a:p>
            <a:pPr lvl="1">
              <a:lnSpc>
                <a:spcPct val="120000"/>
              </a:lnSpc>
            </a:pPr>
            <a:r>
              <a:rPr lang="en-US" altLang="zh-CN" dirty="0"/>
              <a:t>1) your 1</a:t>
            </a:r>
            <a:r>
              <a:rPr lang="en-US" altLang="zh-CN" baseline="30000" dirty="0"/>
              <a:t>st</a:t>
            </a:r>
            <a:r>
              <a:rPr lang="en-US" altLang="zh-CN" dirty="0"/>
              <a:t> pair project partner</a:t>
            </a:r>
            <a:endParaRPr lang="en-US" altLang="zh-CN" dirty="0"/>
          </a:p>
          <a:p>
            <a:pPr lvl="1">
              <a:lnSpc>
                <a:spcPct val="120000"/>
              </a:lnSpc>
            </a:pPr>
            <a:r>
              <a:rPr lang="en-US" altLang="zh-CN" dirty="0"/>
              <a:t>2) your 2</a:t>
            </a:r>
            <a:r>
              <a:rPr lang="en-US" altLang="zh-CN" baseline="30000" dirty="0"/>
              <a:t>nd</a:t>
            </a:r>
            <a:r>
              <a:rPr lang="en-US" altLang="zh-CN" dirty="0"/>
              <a:t> pair project partner</a:t>
            </a:r>
            <a:endParaRPr lang="en-US" altLang="zh-CN" dirty="0"/>
          </a:p>
          <a:p>
            <a:pPr lvl="1">
              <a:lnSpc>
                <a:spcPct val="120000"/>
              </a:lnSpc>
            </a:pPr>
            <a:r>
              <a:rPr lang="en-US" altLang="zh-CN" dirty="0"/>
              <a:t>3) your team members in team project. </a:t>
            </a:r>
            <a:endParaRPr lang="en-US" altLang="zh-CN" dirty="0"/>
          </a:p>
          <a:p>
            <a:pPr>
              <a:lnSpc>
                <a:spcPct val="120000"/>
              </a:lnSpc>
            </a:pPr>
            <a:r>
              <a:rPr lang="en-US" altLang="zh-CN" dirty="0"/>
              <a:t>Is he/she a good partner that you really enjoying working with?  Best people on top, then going down. </a:t>
            </a:r>
            <a:endParaRPr lang="en-US" altLang="zh-CN" dirty="0"/>
          </a:p>
          <a:p>
            <a:pPr>
              <a:lnSpc>
                <a:spcPct val="120000"/>
              </a:lnSpc>
            </a:pPr>
            <a:r>
              <a:rPr lang="zh-CN" altLang="en-US" dirty="0"/>
              <a:t>每个人列出一个一维的名单，你自己也在里面，从合作精神最高到最低排列，没有并列。 </a:t>
            </a:r>
            <a:endParaRPr lang="zh-CN" altLang="en-US" dirty="0"/>
          </a:p>
          <a:p>
            <a:pPr lvl="2">
              <a:lnSpc>
                <a:spcPct val="120000"/>
              </a:lnSpc>
            </a:pPr>
            <a:r>
              <a:rPr lang="zh-CN" altLang="en-US" dirty="0"/>
              <a:t>小伙伴</a:t>
            </a:r>
            <a:r>
              <a:rPr lang="en-US" altLang="zh-CN" dirty="0"/>
              <a:t>1</a:t>
            </a:r>
            <a:endParaRPr lang="en-US" altLang="zh-CN" dirty="0"/>
          </a:p>
          <a:p>
            <a:pPr lvl="2">
              <a:lnSpc>
                <a:spcPct val="120000"/>
              </a:lnSpc>
            </a:pPr>
            <a:r>
              <a:rPr lang="zh-CN" altLang="en-US" dirty="0"/>
              <a:t>小伙伴</a:t>
            </a:r>
            <a:r>
              <a:rPr lang="en-US" altLang="zh-CN" dirty="0"/>
              <a:t>2</a:t>
            </a:r>
            <a:endParaRPr lang="en-US" altLang="zh-CN" dirty="0"/>
          </a:p>
          <a:p>
            <a:pPr lvl="2">
              <a:lnSpc>
                <a:spcPct val="120000"/>
              </a:lnSpc>
            </a:pPr>
            <a:r>
              <a:rPr lang="zh-CN" altLang="en-US" dirty="0"/>
              <a:t>本人  （</a:t>
            </a:r>
            <a:r>
              <a:rPr lang="en-US" altLang="zh-CN" dirty="0"/>
              <a:t>0 </a:t>
            </a:r>
            <a:r>
              <a:rPr lang="zh-CN" altLang="en-US"/>
              <a:t>分）</a:t>
            </a:r>
            <a:endParaRPr lang="zh-CN" altLang="en-US" dirty="0"/>
          </a:p>
          <a:p>
            <a:pPr lvl="2">
              <a:lnSpc>
                <a:spcPct val="120000"/>
              </a:lnSpc>
            </a:pPr>
            <a:r>
              <a:rPr lang="zh-CN" altLang="en-US" dirty="0"/>
              <a:t>小伙伴</a:t>
            </a:r>
            <a:r>
              <a:rPr lang="en-US" altLang="zh-CN" dirty="0"/>
              <a:t>3</a:t>
            </a:r>
            <a:endParaRPr lang="en-US" altLang="zh-CN" dirty="0"/>
          </a:p>
          <a:p>
            <a:pPr lvl="2">
              <a:lnSpc>
                <a:spcPct val="120000"/>
              </a:lnSpc>
            </a:pPr>
            <a:r>
              <a:rPr lang="en-US" altLang="zh-CN" dirty="0"/>
              <a:t>... </a:t>
            </a:r>
            <a:endParaRPr lang="en-US" altLang="zh-CN" dirty="0"/>
          </a:p>
          <a:p>
            <a:pPr>
              <a:lnSpc>
                <a:spcPct val="120000"/>
              </a:lnSpc>
            </a:pPr>
            <a:r>
              <a:rPr lang="zh-CN" altLang="en-US" dirty="0"/>
              <a:t>如何打分</a:t>
            </a:r>
            <a:r>
              <a:rPr lang="en-US" altLang="zh-CN" dirty="0"/>
              <a:t>?  “</a:t>
            </a:r>
            <a:r>
              <a:rPr lang="zh-CN" altLang="en-US" dirty="0"/>
              <a:t>本人” 得到</a:t>
            </a:r>
            <a:r>
              <a:rPr lang="en-US" altLang="zh-CN" dirty="0"/>
              <a:t>0 </a:t>
            </a:r>
            <a:r>
              <a:rPr lang="zh-CN" altLang="en-US" dirty="0"/>
              <a:t>分， 比“本人“高一个名次，则加 </a:t>
            </a:r>
            <a:r>
              <a:rPr lang="en-US" altLang="zh-CN" dirty="0"/>
              <a:t>1 </a:t>
            </a:r>
            <a:r>
              <a:rPr lang="zh-CN" altLang="en-US" dirty="0"/>
              <a:t>分，低一个名次，则减 </a:t>
            </a:r>
            <a:r>
              <a:rPr lang="en-US" altLang="zh-CN" dirty="0"/>
              <a:t>1 </a:t>
            </a:r>
            <a:r>
              <a:rPr lang="zh-CN" altLang="en-US" dirty="0"/>
              <a:t>分， 以此类推。 </a:t>
            </a:r>
            <a:r>
              <a:rPr lang="en-US" altLang="zh-CN" dirty="0"/>
              <a:t>TA </a:t>
            </a:r>
            <a:r>
              <a:rPr lang="zh-CN" altLang="en-US" dirty="0"/>
              <a:t>拿到全部人的提名后，给所有人统计分数。 然后公布。</a:t>
            </a:r>
            <a:endParaRPr lang="zh-CN" altLang="en-US" dirty="0"/>
          </a:p>
          <a:p>
            <a:pPr>
              <a:lnSpc>
                <a:spcPct val="120000"/>
              </a:lnSpc>
            </a:pPr>
            <a:r>
              <a:rPr lang="zh-CN" altLang="en-US" dirty="0"/>
              <a:t>任课老师决定是否给得分最高的部分同学某种奖励分。 </a:t>
            </a:r>
            <a:endParaRPr lang="en-US" altLang="zh-CN" dirty="0"/>
          </a:p>
          <a:p>
            <a:pPr>
              <a:lnSpc>
                <a:spcPct val="120000"/>
              </a:lnSpc>
            </a:pPr>
            <a:endParaRPr lang="en-US" altLang="zh-CN" dirty="0"/>
          </a:p>
          <a:p>
            <a:pPr>
              <a:lnSpc>
                <a:spcPct val="120000"/>
              </a:lnSpc>
            </a:pPr>
            <a:r>
              <a:rPr lang="zh-CN" altLang="en-US" dirty="0"/>
              <a:t>这个可以在学期最后做。 </a:t>
            </a:r>
            <a:endParaRPr lang="zh-CN" altLang="en-US" dirty="0"/>
          </a:p>
          <a:p>
            <a:pPr>
              <a:lnSpc>
                <a:spcPct val="120000"/>
              </a:lnSpc>
            </a:pP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847850" y="260350"/>
            <a:ext cx="79565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600">
                <a:solidFill>
                  <a:schemeClr val="tx2"/>
                </a:solidFill>
                <a:latin typeface="Times New Roman" panose="02020603050405020304" pitchFamily="18" charset="0"/>
                <a:ea typeface="隶书" panose="02010509060101010101" pitchFamily="49" charset="-122"/>
              </a:rPr>
              <a:t>解题思想</a:t>
            </a:r>
            <a:r>
              <a:rPr lang="zh-CN" altLang="en-US" sz="4000">
                <a:solidFill>
                  <a:schemeClr val="tx2"/>
                </a:solidFill>
                <a:latin typeface="Times New Roman" panose="02020603050405020304" pitchFamily="18" charset="0"/>
                <a:ea typeface="楷体_GB2312" pitchFamily="49" charset="-122"/>
              </a:rPr>
              <a:t>：</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sz="3600">
                <a:latin typeface="Times New Roman" panose="02020603050405020304" pitchFamily="18" charset="0"/>
              </a:rPr>
              <a:t>表达式是个递归的定义：</a:t>
            </a:r>
            <a:endParaRPr lang="zh-CN" altLang="en-US">
              <a:latin typeface="Times New Roman" panose="02020603050405020304" pitchFamily="18" charset="0"/>
            </a:endParaRPr>
          </a:p>
        </p:txBody>
      </p:sp>
      <p:sp>
        <p:nvSpPr>
          <p:cNvPr id="58371" name="Text Box 3"/>
          <p:cNvSpPr txBox="1">
            <a:spLocks noChangeArrowheads="1"/>
          </p:cNvSpPr>
          <p:nvPr/>
        </p:nvSpPr>
        <p:spPr bwMode="auto">
          <a:xfrm>
            <a:off x="2711451" y="184467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latin typeface="Times New Roman" panose="02020603050405020304" pitchFamily="18" charset="0"/>
              </a:rPr>
              <a:t>表达式</a:t>
            </a:r>
            <a:endParaRPr lang="zh-CN" altLang="en-US" sz="2400">
              <a:latin typeface="Times New Roman" panose="02020603050405020304" pitchFamily="18" charset="0"/>
            </a:endParaRPr>
          </a:p>
        </p:txBody>
      </p:sp>
      <p:sp>
        <p:nvSpPr>
          <p:cNvPr id="58372" name="Line 4"/>
          <p:cNvSpPr>
            <a:spLocks noChangeShapeType="1"/>
          </p:cNvSpPr>
          <p:nvPr/>
        </p:nvSpPr>
        <p:spPr bwMode="auto">
          <a:xfrm>
            <a:off x="3935414" y="2132013"/>
            <a:ext cx="1582737"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73" name="Rectangle 5"/>
          <p:cNvSpPr>
            <a:spLocks noChangeArrowheads="1"/>
          </p:cNvSpPr>
          <p:nvPr/>
        </p:nvSpPr>
        <p:spPr bwMode="auto">
          <a:xfrm>
            <a:off x="5591175" y="1844676"/>
            <a:ext cx="1512888" cy="576263"/>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项</a:t>
            </a:r>
            <a:endParaRPr lang="zh-CN" altLang="en-US" sz="2400">
              <a:latin typeface="Times New Roman" panose="02020603050405020304" pitchFamily="18" charset="0"/>
            </a:endParaRPr>
          </a:p>
        </p:txBody>
      </p:sp>
      <p:sp>
        <p:nvSpPr>
          <p:cNvPr id="58374" name="Line 6"/>
          <p:cNvSpPr>
            <a:spLocks noChangeShapeType="1"/>
          </p:cNvSpPr>
          <p:nvPr/>
        </p:nvSpPr>
        <p:spPr bwMode="auto">
          <a:xfrm>
            <a:off x="7175500" y="2132013"/>
            <a:ext cx="1582738"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75" name="Oval 7"/>
          <p:cNvSpPr>
            <a:spLocks noChangeArrowheads="1"/>
          </p:cNvSpPr>
          <p:nvPr/>
        </p:nvSpPr>
        <p:spPr bwMode="auto">
          <a:xfrm>
            <a:off x="6096000" y="2924175"/>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76" name="Text Box 8"/>
          <p:cNvSpPr txBox="1">
            <a:spLocks noChangeArrowheads="1"/>
          </p:cNvSpPr>
          <p:nvPr/>
        </p:nvSpPr>
        <p:spPr bwMode="auto">
          <a:xfrm>
            <a:off x="6153151" y="2924175"/>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8377" name="Oval 9"/>
          <p:cNvSpPr>
            <a:spLocks noChangeArrowheads="1"/>
          </p:cNvSpPr>
          <p:nvPr/>
        </p:nvSpPr>
        <p:spPr bwMode="auto">
          <a:xfrm>
            <a:off x="6110288" y="3571875"/>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78" name="Text Box 10"/>
          <p:cNvSpPr txBox="1">
            <a:spLocks noChangeArrowheads="1"/>
          </p:cNvSpPr>
          <p:nvPr/>
        </p:nvSpPr>
        <p:spPr bwMode="auto">
          <a:xfrm>
            <a:off x="6096001" y="3571875"/>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latin typeface="Times New Roman" panose="02020603050405020304" pitchFamily="18" charset="0"/>
              </a:rPr>
              <a:t>－</a:t>
            </a:r>
            <a:endParaRPr lang="zh-CN" altLang="en-US" sz="2400">
              <a:latin typeface="Times New Roman" panose="02020603050405020304" pitchFamily="18" charset="0"/>
            </a:endParaRPr>
          </a:p>
        </p:txBody>
      </p:sp>
      <p:sp>
        <p:nvSpPr>
          <p:cNvPr id="58379" name="Line 11"/>
          <p:cNvSpPr>
            <a:spLocks noChangeShapeType="1"/>
          </p:cNvSpPr>
          <p:nvPr/>
        </p:nvSpPr>
        <p:spPr bwMode="auto">
          <a:xfrm>
            <a:off x="7967663" y="2132014"/>
            <a:ext cx="0" cy="129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0" name="Line 12"/>
          <p:cNvSpPr>
            <a:spLocks noChangeShapeType="1"/>
          </p:cNvSpPr>
          <p:nvPr/>
        </p:nvSpPr>
        <p:spPr bwMode="auto">
          <a:xfrm flipH="1">
            <a:off x="7319963" y="3429000"/>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flipH="1">
            <a:off x="6526213" y="3140075"/>
            <a:ext cx="722312"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flipH="1">
            <a:off x="6527801" y="3789363"/>
            <a:ext cx="72231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7248525" y="3140075"/>
            <a:ext cx="0" cy="649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4" name="Line 16"/>
          <p:cNvSpPr>
            <a:spLocks noChangeShapeType="1"/>
          </p:cNvSpPr>
          <p:nvPr/>
        </p:nvSpPr>
        <p:spPr bwMode="auto">
          <a:xfrm flipV="1">
            <a:off x="4727575" y="2132014"/>
            <a:ext cx="0" cy="1296987"/>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85" name="Line 17"/>
          <p:cNvSpPr>
            <a:spLocks noChangeShapeType="1"/>
          </p:cNvSpPr>
          <p:nvPr/>
        </p:nvSpPr>
        <p:spPr bwMode="auto">
          <a:xfrm flipH="1">
            <a:off x="4727575" y="3429000"/>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6" name="Line 18"/>
          <p:cNvSpPr>
            <a:spLocks noChangeShapeType="1"/>
          </p:cNvSpPr>
          <p:nvPr/>
        </p:nvSpPr>
        <p:spPr bwMode="auto">
          <a:xfrm>
            <a:off x="5375275" y="3140075"/>
            <a:ext cx="0" cy="649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7" name="Line 19"/>
          <p:cNvSpPr>
            <a:spLocks noChangeShapeType="1"/>
          </p:cNvSpPr>
          <p:nvPr/>
        </p:nvSpPr>
        <p:spPr bwMode="auto">
          <a:xfrm flipH="1">
            <a:off x="5375275" y="3140075"/>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flipH="1">
            <a:off x="5375275" y="3789363"/>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89" name="Text Box 21"/>
          <p:cNvSpPr txBox="1">
            <a:spLocks noChangeArrowheads="1"/>
          </p:cNvSpPr>
          <p:nvPr/>
        </p:nvSpPr>
        <p:spPr bwMode="auto">
          <a:xfrm>
            <a:off x="2855914" y="4294188"/>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latin typeface="Times New Roman" panose="02020603050405020304" pitchFamily="18" charset="0"/>
              </a:rPr>
              <a:t>项</a:t>
            </a:r>
            <a:endParaRPr lang="zh-CN" altLang="en-US" sz="2400">
              <a:latin typeface="Times New Roman" panose="02020603050405020304" pitchFamily="18" charset="0"/>
            </a:endParaRPr>
          </a:p>
        </p:txBody>
      </p:sp>
      <p:sp>
        <p:nvSpPr>
          <p:cNvPr id="58390" name="Line 22"/>
          <p:cNvSpPr>
            <a:spLocks noChangeShapeType="1"/>
          </p:cNvSpPr>
          <p:nvPr/>
        </p:nvSpPr>
        <p:spPr bwMode="auto">
          <a:xfrm>
            <a:off x="3575051" y="4581525"/>
            <a:ext cx="20875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7319964" y="4581525"/>
            <a:ext cx="1582737"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92" name="Oval 24"/>
          <p:cNvSpPr>
            <a:spLocks noChangeArrowheads="1"/>
          </p:cNvSpPr>
          <p:nvPr/>
        </p:nvSpPr>
        <p:spPr bwMode="auto">
          <a:xfrm>
            <a:off x="6240463" y="5373688"/>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93" name="Text Box 25"/>
          <p:cNvSpPr txBox="1">
            <a:spLocks noChangeArrowheads="1"/>
          </p:cNvSpPr>
          <p:nvPr/>
        </p:nvSpPr>
        <p:spPr bwMode="auto">
          <a:xfrm>
            <a:off x="6297613" y="5373688"/>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8394" name="Oval 26"/>
          <p:cNvSpPr>
            <a:spLocks noChangeArrowheads="1"/>
          </p:cNvSpPr>
          <p:nvPr/>
        </p:nvSpPr>
        <p:spPr bwMode="auto">
          <a:xfrm>
            <a:off x="6254750" y="6021388"/>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8395" name="Text Box 27"/>
          <p:cNvSpPr txBox="1">
            <a:spLocks noChangeArrowheads="1"/>
          </p:cNvSpPr>
          <p:nvPr/>
        </p:nvSpPr>
        <p:spPr bwMode="auto">
          <a:xfrm>
            <a:off x="6311901" y="6021388"/>
            <a:ext cx="36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8396" name="Line 28"/>
          <p:cNvSpPr>
            <a:spLocks noChangeShapeType="1"/>
          </p:cNvSpPr>
          <p:nvPr/>
        </p:nvSpPr>
        <p:spPr bwMode="auto">
          <a:xfrm>
            <a:off x="8112125" y="4581525"/>
            <a:ext cx="0" cy="1296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97" name="Line 29"/>
          <p:cNvSpPr>
            <a:spLocks noChangeShapeType="1"/>
          </p:cNvSpPr>
          <p:nvPr/>
        </p:nvSpPr>
        <p:spPr bwMode="auto">
          <a:xfrm flipH="1">
            <a:off x="7464425" y="5878513"/>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398" name="Line 30"/>
          <p:cNvSpPr>
            <a:spLocks noChangeShapeType="1"/>
          </p:cNvSpPr>
          <p:nvPr/>
        </p:nvSpPr>
        <p:spPr bwMode="auto">
          <a:xfrm flipH="1">
            <a:off x="6670676" y="5589588"/>
            <a:ext cx="72231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399" name="Line 31"/>
          <p:cNvSpPr>
            <a:spLocks noChangeShapeType="1"/>
          </p:cNvSpPr>
          <p:nvPr/>
        </p:nvSpPr>
        <p:spPr bwMode="auto">
          <a:xfrm flipH="1">
            <a:off x="6672263" y="6238875"/>
            <a:ext cx="722312"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400" name="Line 32"/>
          <p:cNvSpPr>
            <a:spLocks noChangeShapeType="1"/>
          </p:cNvSpPr>
          <p:nvPr/>
        </p:nvSpPr>
        <p:spPr bwMode="auto">
          <a:xfrm>
            <a:off x="7392988" y="5589589"/>
            <a:ext cx="0" cy="6492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401" name="Line 33"/>
          <p:cNvSpPr>
            <a:spLocks noChangeShapeType="1"/>
          </p:cNvSpPr>
          <p:nvPr/>
        </p:nvSpPr>
        <p:spPr bwMode="auto">
          <a:xfrm flipV="1">
            <a:off x="4872038" y="4581525"/>
            <a:ext cx="0" cy="1296988"/>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8402" name="Line 34"/>
          <p:cNvSpPr>
            <a:spLocks noChangeShapeType="1"/>
          </p:cNvSpPr>
          <p:nvPr/>
        </p:nvSpPr>
        <p:spPr bwMode="auto">
          <a:xfrm flipH="1">
            <a:off x="4872038" y="5878513"/>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403" name="Line 35"/>
          <p:cNvSpPr>
            <a:spLocks noChangeShapeType="1"/>
          </p:cNvSpPr>
          <p:nvPr/>
        </p:nvSpPr>
        <p:spPr bwMode="auto">
          <a:xfrm>
            <a:off x="5519738" y="5589589"/>
            <a:ext cx="0" cy="6492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404" name="Line 36"/>
          <p:cNvSpPr>
            <a:spLocks noChangeShapeType="1"/>
          </p:cNvSpPr>
          <p:nvPr/>
        </p:nvSpPr>
        <p:spPr bwMode="auto">
          <a:xfrm flipH="1">
            <a:off x="5519738" y="5589588"/>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405" name="Line 37"/>
          <p:cNvSpPr>
            <a:spLocks noChangeShapeType="1"/>
          </p:cNvSpPr>
          <p:nvPr/>
        </p:nvSpPr>
        <p:spPr bwMode="auto">
          <a:xfrm flipH="1">
            <a:off x="5519738" y="6238875"/>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8406" name="Rectangle 38"/>
          <p:cNvSpPr>
            <a:spLocks noChangeArrowheads="1"/>
          </p:cNvSpPr>
          <p:nvPr/>
        </p:nvSpPr>
        <p:spPr bwMode="auto">
          <a:xfrm>
            <a:off x="5664200" y="4221163"/>
            <a:ext cx="1512888" cy="57626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因子</a:t>
            </a:r>
            <a:endParaRPr lang="zh-CN" altLang="en-US" sz="2400">
              <a:latin typeface="Times New Roman" panose="02020603050405020304" pitchFamily="18"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640013" y="1700213"/>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a:latin typeface="Times New Roman" panose="02020603050405020304" pitchFamily="18" charset="0"/>
              </a:rPr>
              <a:t>因子</a:t>
            </a:r>
            <a:endParaRPr lang="zh-CN" altLang="en-US" sz="2400">
              <a:latin typeface="Times New Roman" panose="02020603050405020304" pitchFamily="18" charset="0"/>
            </a:endParaRPr>
          </a:p>
        </p:txBody>
      </p:sp>
      <p:sp>
        <p:nvSpPr>
          <p:cNvPr id="59395" name="Line 3"/>
          <p:cNvSpPr>
            <a:spLocks noChangeShapeType="1"/>
          </p:cNvSpPr>
          <p:nvPr/>
        </p:nvSpPr>
        <p:spPr bwMode="auto">
          <a:xfrm>
            <a:off x="3505200" y="1917700"/>
            <a:ext cx="863600"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396" name="Line 4"/>
          <p:cNvSpPr>
            <a:spLocks noChangeShapeType="1"/>
          </p:cNvSpPr>
          <p:nvPr/>
        </p:nvSpPr>
        <p:spPr bwMode="auto">
          <a:xfrm>
            <a:off x="7464426" y="1125538"/>
            <a:ext cx="504825"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397" name="Line 5"/>
          <p:cNvSpPr>
            <a:spLocks noChangeShapeType="1"/>
          </p:cNvSpPr>
          <p:nvPr/>
        </p:nvSpPr>
        <p:spPr bwMode="auto">
          <a:xfrm>
            <a:off x="9121775" y="1125539"/>
            <a:ext cx="0" cy="13684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9398" name="Line 6"/>
          <p:cNvSpPr>
            <a:spLocks noChangeShapeType="1"/>
          </p:cNvSpPr>
          <p:nvPr/>
        </p:nvSpPr>
        <p:spPr bwMode="auto">
          <a:xfrm flipH="1">
            <a:off x="7537451" y="2493963"/>
            <a:ext cx="15843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9399" name="Line 7"/>
          <p:cNvSpPr>
            <a:spLocks noChangeShapeType="1"/>
          </p:cNvSpPr>
          <p:nvPr/>
        </p:nvSpPr>
        <p:spPr bwMode="auto">
          <a:xfrm flipV="1">
            <a:off x="4368801" y="1125538"/>
            <a:ext cx="504825"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00" name="Rectangle 8"/>
          <p:cNvSpPr>
            <a:spLocks noChangeArrowheads="1"/>
          </p:cNvSpPr>
          <p:nvPr/>
        </p:nvSpPr>
        <p:spPr bwMode="auto">
          <a:xfrm>
            <a:off x="5953125" y="836613"/>
            <a:ext cx="1512888" cy="57626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表达式</a:t>
            </a:r>
            <a:endParaRPr lang="zh-CN" altLang="en-US" sz="2400">
              <a:latin typeface="Times New Roman" panose="02020603050405020304" pitchFamily="18" charset="0"/>
            </a:endParaRPr>
          </a:p>
        </p:txBody>
      </p:sp>
      <p:sp>
        <p:nvSpPr>
          <p:cNvPr id="59401" name="Oval 9"/>
          <p:cNvSpPr>
            <a:spLocks noChangeArrowheads="1"/>
          </p:cNvSpPr>
          <p:nvPr/>
        </p:nvSpPr>
        <p:spPr bwMode="auto">
          <a:xfrm>
            <a:off x="4887913" y="909638"/>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9402" name="Text Box 10"/>
          <p:cNvSpPr txBox="1">
            <a:spLocks noChangeArrowheads="1"/>
          </p:cNvSpPr>
          <p:nvPr/>
        </p:nvSpPr>
        <p:spPr bwMode="auto">
          <a:xfrm>
            <a:off x="4945063" y="909638"/>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9403" name="Oval 11"/>
          <p:cNvSpPr>
            <a:spLocks noChangeArrowheads="1"/>
          </p:cNvSpPr>
          <p:nvPr/>
        </p:nvSpPr>
        <p:spPr bwMode="auto">
          <a:xfrm>
            <a:off x="7983538" y="909638"/>
            <a:ext cx="431800" cy="431800"/>
          </a:xfrm>
          <a:prstGeom prst="ellipse">
            <a:avLst/>
          </a:prstGeom>
          <a:solidFill>
            <a:srgbClr val="339966"/>
          </a:solidFill>
          <a:ln w="12700" cap="sq">
            <a:solidFill>
              <a:schemeClr val="tx1"/>
            </a:solidFill>
            <a:round/>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9404" name="Text Box 12"/>
          <p:cNvSpPr txBox="1">
            <a:spLocks noChangeArrowheads="1"/>
          </p:cNvSpPr>
          <p:nvPr/>
        </p:nvSpPr>
        <p:spPr bwMode="auto">
          <a:xfrm>
            <a:off x="8040688" y="909638"/>
            <a:ext cx="36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
        <p:nvSpPr>
          <p:cNvPr id="59405" name="Line 13"/>
          <p:cNvSpPr>
            <a:spLocks noChangeShapeType="1"/>
          </p:cNvSpPr>
          <p:nvPr/>
        </p:nvSpPr>
        <p:spPr bwMode="auto">
          <a:xfrm>
            <a:off x="5305426" y="1125538"/>
            <a:ext cx="5762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06" name="Line 14"/>
          <p:cNvSpPr>
            <a:spLocks noChangeShapeType="1"/>
          </p:cNvSpPr>
          <p:nvPr/>
        </p:nvSpPr>
        <p:spPr bwMode="auto">
          <a:xfrm flipH="1">
            <a:off x="8401051" y="1125538"/>
            <a:ext cx="7207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9407" name="Line 15"/>
          <p:cNvSpPr>
            <a:spLocks noChangeShapeType="1"/>
          </p:cNvSpPr>
          <p:nvPr/>
        </p:nvSpPr>
        <p:spPr bwMode="auto">
          <a:xfrm>
            <a:off x="9121775" y="1773238"/>
            <a:ext cx="1150938"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08" name="Rectangle 16"/>
          <p:cNvSpPr>
            <a:spLocks noChangeArrowheads="1"/>
          </p:cNvSpPr>
          <p:nvPr/>
        </p:nvSpPr>
        <p:spPr bwMode="auto">
          <a:xfrm>
            <a:off x="6024564" y="2205038"/>
            <a:ext cx="1512887" cy="57626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a:latin typeface="Times New Roman" panose="02020603050405020304" pitchFamily="18" charset="0"/>
              </a:rPr>
              <a:t>数字</a:t>
            </a:r>
            <a:endParaRPr lang="zh-CN" altLang="en-US" sz="2400">
              <a:latin typeface="Times New Roman" panose="02020603050405020304" pitchFamily="18" charset="0"/>
            </a:endParaRPr>
          </a:p>
        </p:txBody>
      </p:sp>
      <p:sp>
        <p:nvSpPr>
          <p:cNvPr id="59409" name="Line 17"/>
          <p:cNvSpPr>
            <a:spLocks noChangeShapeType="1"/>
          </p:cNvSpPr>
          <p:nvPr/>
        </p:nvSpPr>
        <p:spPr bwMode="auto">
          <a:xfrm>
            <a:off x="4368800" y="1125539"/>
            <a:ext cx="0" cy="13684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9410" name="Line 18"/>
          <p:cNvSpPr>
            <a:spLocks noChangeShapeType="1"/>
          </p:cNvSpPr>
          <p:nvPr/>
        </p:nvSpPr>
        <p:spPr bwMode="auto">
          <a:xfrm flipV="1">
            <a:off x="4368801" y="2493963"/>
            <a:ext cx="1655763" cy="0"/>
          </a:xfrm>
          <a:prstGeom prst="line">
            <a:avLst/>
          </a:prstGeom>
          <a:noFill/>
          <a:ln w="12700"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11" name="Rectangle 19"/>
          <p:cNvSpPr>
            <a:spLocks noChangeArrowheads="1"/>
          </p:cNvSpPr>
          <p:nvPr/>
        </p:nvSpPr>
        <p:spPr bwMode="auto">
          <a:xfrm>
            <a:off x="2711450" y="4292601"/>
            <a:ext cx="7956550"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en-US" altLang="zh-CN">
              <a:latin typeface="Times New Roman" panose="02020603050405020304" pitchFamily="18" charset="0"/>
            </a:endParaRPr>
          </a:p>
          <a:p>
            <a:pPr eaLnBrk="1" hangingPunct="1">
              <a:buFont typeface="Arial" panose="020B0604020202020204" pitchFamily="34" charset="0"/>
              <a:buNone/>
            </a:pPr>
            <a:endParaRPr lang="en-US" altLang="zh-CN" sz="3600">
              <a:latin typeface="Times New Roman" panose="02020603050405020304" pitchFamily="18" charset="0"/>
            </a:endParaRPr>
          </a:p>
          <a:p>
            <a:pPr eaLnBrk="1" hangingPunct="1">
              <a:buFont typeface="Arial" panose="020B0604020202020204" pitchFamily="34" charset="0"/>
              <a:buNone/>
            </a:pPr>
            <a:r>
              <a:rPr lang="zh-CN" altLang="en-US" sz="3600">
                <a:latin typeface="Times New Roman" panose="02020603050405020304" pitchFamily="18" charset="0"/>
              </a:rPr>
              <a:t>因此对于表达式可以进行递归分析处理</a:t>
            </a:r>
            <a:endParaRPr lang="zh-CN" altLang="en-US">
              <a:latin typeface="Times New Roman" panose="02020603050405020304" pitchFamily="18"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2782889" y="827088"/>
            <a:ext cx="7634287"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a:latin typeface="Times New Roman" panose="02020603050405020304" pitchFamily="18" charset="0"/>
              </a:rPr>
              <a:t>#include &lt;iostream.h&gt;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#include &lt;string.h&gt;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#include &lt;ctype.h&gt;</a:t>
            </a:r>
            <a:endParaRPr lang="en-US" altLang="zh-CN">
              <a:latin typeface="Times New Roman" panose="02020603050405020304" pitchFamily="18" charset="0"/>
            </a:endParaRPr>
          </a:p>
          <a:p>
            <a:pPr eaLnBrk="1" hangingPunct="1">
              <a:buFont typeface="Arial" panose="020B0604020202020204" pitchFamily="34" charset="0"/>
              <a:buNone/>
            </a:pP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double factor_value();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double term_value();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double expression_value();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main()</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cout &lt;&lt; "Enter an expression: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cout &lt;&lt; "The result is " &lt;&lt; expression_value() &lt;&lt; endl;</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a:t>
            </a:r>
            <a:endParaRPr lang="en-US" altLang="zh-CN">
              <a:latin typeface="Times New Roman" panose="02020603050405020304" pitchFamily="18"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711450" y="1"/>
            <a:ext cx="7956550"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a:latin typeface="Times New Roman" panose="02020603050405020304" pitchFamily="18" charset="0"/>
              </a:rPr>
              <a:t>double expression_value()    {//</a:t>
            </a:r>
            <a:r>
              <a:rPr lang="zh-CN" altLang="en-US">
                <a:latin typeface="Times New Roman" panose="02020603050405020304" pitchFamily="18" charset="0"/>
              </a:rPr>
              <a:t>求一个表达式的值 </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a:latin typeface="Times New Roman" panose="02020603050405020304" pitchFamily="18" charset="0"/>
              </a:rPr>
              <a:t>	</a:t>
            </a:r>
            <a:r>
              <a:rPr lang="en-US" altLang="zh-CN">
                <a:latin typeface="Times New Roman" panose="02020603050405020304" pitchFamily="18" charset="0"/>
              </a:rPr>
              <a:t>double result = term_value();//</a:t>
            </a:r>
            <a:r>
              <a:rPr lang="zh-CN" altLang="en-US">
                <a:latin typeface="Times New Roman" panose="02020603050405020304" pitchFamily="18" charset="0"/>
              </a:rPr>
              <a:t>求第一项的值</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a:latin typeface="Times New Roman" panose="02020603050405020304" pitchFamily="18" charset="0"/>
              </a:rPr>
              <a:t>	</a:t>
            </a:r>
            <a:r>
              <a:rPr lang="en-US" altLang="zh-CN">
                <a:latin typeface="Times New Roman" panose="02020603050405020304" pitchFamily="18" charset="0"/>
              </a:rPr>
              <a:t>bool more = true;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while( more)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char op = cin.peek();//</a:t>
            </a:r>
            <a:r>
              <a:rPr lang="zh-CN" altLang="en-US">
                <a:latin typeface="Times New Roman" panose="02020603050405020304" pitchFamily="18" charset="0"/>
              </a:rPr>
              <a:t>从</a:t>
            </a:r>
            <a:r>
              <a:rPr lang="en-US" altLang="zh-CN">
                <a:latin typeface="Times New Roman" panose="02020603050405020304" pitchFamily="18" charset="0"/>
              </a:rPr>
              <a:t>cin</a:t>
            </a:r>
            <a:r>
              <a:rPr lang="zh-CN" altLang="en-US">
                <a:latin typeface="Times New Roman" panose="02020603050405020304" pitchFamily="18" charset="0"/>
              </a:rPr>
              <a:t>流中看一个</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a:latin typeface="Times New Roman" panose="02020603050405020304" pitchFamily="18" charset="0"/>
              </a:rPr>
              <a:t>			</a:t>
            </a:r>
            <a:r>
              <a:rPr lang="en-US" altLang="zh-CN">
                <a:latin typeface="Times New Roman" panose="02020603050405020304" pitchFamily="18" charset="0"/>
              </a:rPr>
              <a:t>//</a:t>
            </a:r>
            <a:r>
              <a:rPr lang="zh-CN" altLang="en-US">
                <a:latin typeface="Times New Roman" panose="02020603050405020304" pitchFamily="18" charset="0"/>
              </a:rPr>
              <a:t>字符，但不取出</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a:latin typeface="Times New Roman" panose="02020603050405020304" pitchFamily="18" charset="0"/>
              </a:rPr>
              <a:t>		</a:t>
            </a:r>
            <a:r>
              <a:rPr lang="en-US" altLang="zh-CN">
                <a:latin typeface="Times New Roman" panose="02020603050405020304" pitchFamily="18" charset="0"/>
              </a:rPr>
              <a:t>if( op == '+' || op == '-' )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cin.get();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int value = term_value();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if( op == '+' )  result += 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else 	result -= 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else  more = false;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return result;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a:t>
            </a:r>
            <a:endParaRPr lang="en-US" altLang="zh-CN">
              <a:latin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隶书" panose="02010509060101010101" pitchFamily="49" charset="-122"/>
              </a:rPr>
              <a:t>课程信息</a:t>
            </a:r>
            <a:endParaRPr lang="zh-CN" altLang="en-US" dirty="0"/>
          </a:p>
        </p:txBody>
      </p:sp>
      <p:sp>
        <p:nvSpPr>
          <p:cNvPr id="3" name="内容占位符 2"/>
          <p:cNvSpPr>
            <a:spLocks noGrp="1"/>
          </p:cNvSpPr>
          <p:nvPr>
            <p:ph idx="1"/>
          </p:nvPr>
        </p:nvSpPr>
        <p:spPr>
          <a:xfrm>
            <a:off x="609599" y="1227667"/>
            <a:ext cx="7220431" cy="4698999"/>
          </a:xfrm>
        </p:spPr>
        <p:txBody>
          <a:bodyPr>
            <a:normAutofit lnSpcReduction="10000"/>
          </a:bodyPr>
          <a:lstStyle/>
          <a:p>
            <a:r>
              <a:rPr lang="zh-CN" altLang="en-US" dirty="0"/>
              <a:t>程序设计进阶与实践</a:t>
            </a:r>
            <a:endParaRPr lang="en-US" altLang="zh-CN" dirty="0"/>
          </a:p>
          <a:p>
            <a:pPr lvl="1"/>
            <a:r>
              <a:rPr lang="zh-CN" altLang="en-US" dirty="0"/>
              <a:t>学时：</a:t>
            </a:r>
            <a:r>
              <a:rPr lang="en-US" altLang="zh-CN" dirty="0"/>
              <a:t>40/40</a:t>
            </a:r>
            <a:endParaRPr lang="en-US" altLang="zh-CN" dirty="0"/>
          </a:p>
          <a:p>
            <a:pPr lvl="1"/>
            <a:r>
              <a:rPr lang="zh-CN" altLang="en-US" dirty="0"/>
              <a:t>上课时间：周一（</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15:55-18:20</a:t>
            </a:r>
            <a:endParaRPr lang="en-US" altLang="zh-CN" dirty="0"/>
          </a:p>
          <a:p>
            <a:pPr lvl="1"/>
            <a:r>
              <a:rPr lang="zh-CN" altLang="en-US" dirty="0"/>
              <a:t>上机时间：</a:t>
            </a:r>
            <a:r>
              <a:rPr lang="zh-CN" altLang="en-US" dirty="0">
                <a:solidFill>
                  <a:srgbClr val="FF0000"/>
                </a:solidFill>
              </a:rPr>
              <a:t>周一晚上</a:t>
            </a:r>
            <a:r>
              <a:rPr lang="en-US" altLang="zh-CN" dirty="0">
                <a:solidFill>
                  <a:srgbClr val="FF0000"/>
                </a:solidFill>
              </a:rPr>
              <a:t>7:30</a:t>
            </a:r>
            <a:r>
              <a:rPr lang="zh-CN" altLang="en-US" dirty="0">
                <a:solidFill>
                  <a:srgbClr val="FF0000"/>
                </a:solidFill>
              </a:rPr>
              <a:t>开始，电三楼</a:t>
            </a:r>
            <a:r>
              <a:rPr lang="en-US" altLang="zh-CN" dirty="0">
                <a:solidFill>
                  <a:srgbClr val="FF0000"/>
                </a:solidFill>
              </a:rPr>
              <a:t>5</a:t>
            </a:r>
            <a:r>
              <a:rPr lang="zh-CN" altLang="en-US" dirty="0">
                <a:solidFill>
                  <a:srgbClr val="FF0000"/>
                </a:solidFill>
              </a:rPr>
              <a:t>楼（第五周</a:t>
            </a:r>
            <a:r>
              <a:rPr lang="en-US" altLang="zh-CN" dirty="0">
                <a:solidFill>
                  <a:srgbClr val="FF0000"/>
                </a:solidFill>
              </a:rPr>
              <a:t>3</a:t>
            </a:r>
            <a:r>
              <a:rPr lang="zh-CN" altLang="en-US" dirty="0">
                <a:solidFill>
                  <a:srgbClr val="FF0000"/>
                </a:solidFill>
              </a:rPr>
              <a:t>月</a:t>
            </a:r>
            <a:r>
              <a:rPr lang="en-US" altLang="zh-CN" dirty="0">
                <a:solidFill>
                  <a:srgbClr val="FF0000"/>
                </a:solidFill>
              </a:rPr>
              <a:t>21</a:t>
            </a:r>
            <a:r>
              <a:rPr lang="zh-CN" altLang="en-US" dirty="0">
                <a:solidFill>
                  <a:srgbClr val="FF0000"/>
                </a:solidFill>
              </a:rPr>
              <a:t>日开始）</a:t>
            </a:r>
            <a:endParaRPr lang="zh-CN" altLang="en-US" dirty="0">
              <a:solidFill>
                <a:srgbClr val="FF0000"/>
              </a:solidFill>
            </a:endParaRPr>
          </a:p>
          <a:p>
            <a:endParaRPr lang="zh-CN" altLang="en-US" dirty="0"/>
          </a:p>
          <a:p>
            <a:r>
              <a:rPr lang="zh-CN" altLang="en-US" dirty="0"/>
              <a:t>主讲：孙广中（</a:t>
            </a:r>
            <a:r>
              <a:rPr lang="en-US" altLang="zh-CN" dirty="0"/>
              <a:t>gzsun@ustc.edu.cn)</a:t>
            </a:r>
            <a:endParaRPr lang="en-US" altLang="zh-CN" dirty="0"/>
          </a:p>
          <a:p>
            <a:r>
              <a:rPr lang="zh-CN" altLang="en-US" dirty="0"/>
              <a:t>学生助教：何钰、王海林、周泽淳、李忠阳、闫涛、李健枫、梅恒权、张淑娜、徐庆国、李嘉馨、郑宇杰、罗极羽、卢佳敏、沈蔚然（</a:t>
            </a:r>
            <a:r>
              <a:rPr lang="en-US" altLang="zh-CN" dirty="0"/>
              <a:t>14</a:t>
            </a:r>
            <a:r>
              <a:rPr lang="zh-CN" altLang="en-US" dirty="0"/>
              <a:t>人）</a:t>
            </a:r>
            <a:endParaRPr lang="zh-CN" altLang="en-US" dirty="0"/>
          </a:p>
          <a:p>
            <a:r>
              <a:rPr lang="zh-CN" altLang="en-US" dirty="0"/>
              <a:t>教师助教：徐伟、陈凯明（实验中心）</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27C45CD9-0508-4D1E-923D-4DFDAA610D19}" type="slidenum">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16720" y="0"/>
            <a:ext cx="3827009"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703388" y="1"/>
            <a:ext cx="8964612"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a:latin typeface="Times New Roman" panose="02020603050405020304" pitchFamily="18" charset="0"/>
              </a:rPr>
              <a:t>double term_value()  //</a:t>
            </a:r>
            <a:r>
              <a:rPr lang="zh-CN" altLang="en-US">
                <a:latin typeface="Times New Roman" panose="02020603050405020304" pitchFamily="18" charset="0"/>
              </a:rPr>
              <a:t>求一个项的值</a:t>
            </a:r>
            <a:endParaRPr lang="zh-CN" altLang="en-US">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double result = factor_value(); //</a:t>
            </a:r>
            <a:r>
              <a:rPr lang="zh-CN" altLang="en-US">
                <a:latin typeface="Times New Roman" panose="02020603050405020304" pitchFamily="18" charset="0"/>
              </a:rPr>
              <a:t>求第一个因子的值</a:t>
            </a:r>
            <a:endParaRPr lang="zh-CN" altLang="en-US">
              <a:latin typeface="Times New Roman" panose="02020603050405020304" pitchFamily="18" charset="0"/>
            </a:endParaRPr>
          </a:p>
          <a:p>
            <a:pPr eaLnBrk="1" hangingPunct="1">
              <a:buFont typeface="Arial" panose="020B0604020202020204" pitchFamily="34" charset="0"/>
              <a:buNone/>
            </a:pPr>
            <a:r>
              <a:rPr lang="zh-CN" altLang="en-US">
                <a:latin typeface="Times New Roman" panose="02020603050405020304" pitchFamily="18" charset="0"/>
              </a:rPr>
              <a:t>	</a:t>
            </a:r>
            <a:r>
              <a:rPr lang="en-US" altLang="zh-CN">
                <a:latin typeface="Times New Roman" panose="02020603050405020304" pitchFamily="18" charset="0"/>
              </a:rPr>
              <a:t>bool more = true;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while(more)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char op = cin.peek();</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if( op == '*' || op == '/')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cin.get();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int value = factor_value();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if( op == '*')  result *= 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else	result /= value;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else 	more = false;</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	return result;</a:t>
            </a:r>
            <a:endParaRPr lang="en-US" altLang="zh-CN">
              <a:latin typeface="Times New Roman" panose="02020603050405020304" pitchFamily="18" charset="0"/>
            </a:endParaRPr>
          </a:p>
          <a:p>
            <a:pPr eaLnBrk="1" hangingPunct="1">
              <a:buFont typeface="Arial" panose="020B0604020202020204" pitchFamily="34" charset="0"/>
              <a:buNone/>
            </a:pPr>
            <a:r>
              <a:rPr lang="en-US" altLang="zh-CN">
                <a:latin typeface="Times New Roman" panose="02020603050405020304" pitchFamily="18" charset="0"/>
              </a:rPr>
              <a:t>}</a:t>
            </a:r>
            <a:endParaRPr lang="en-US" altLang="zh-CN">
              <a:latin typeface="Times New Roman" panose="02020603050405020304"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782889" y="1"/>
            <a:ext cx="7705725"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400">
                <a:latin typeface="Times New Roman" panose="02020603050405020304" pitchFamily="18" charset="0"/>
              </a:rPr>
              <a:t>double factor_value() //</a:t>
            </a:r>
            <a:r>
              <a:rPr lang="zh-CN" altLang="en-US" sz="2400">
                <a:latin typeface="Times New Roman" panose="02020603050405020304" pitchFamily="18" charset="0"/>
              </a:rPr>
              <a:t>求一个因子的值</a:t>
            </a:r>
            <a:endParaRPr lang="zh-CN" altLang="en-US"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double result = 0;</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char c = cin.peek();</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if( c == '(')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cin.get();</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result = expression_value();</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cin.get();</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else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while(isdigit(c))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result = 10 * result + c - '0';</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cin.get();</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c = cin.peek();</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	return result;</a:t>
            </a:r>
            <a:endParaRPr lang="en-US" altLang="zh-CN" sz="2400">
              <a:latin typeface="Times New Roman" panose="02020603050405020304" pitchFamily="18" charset="0"/>
            </a:endParaRPr>
          </a:p>
          <a:p>
            <a:pPr eaLnBrk="1" hangingPunct="1">
              <a:buFont typeface="Arial" panose="020B0604020202020204" pitchFamily="34" charset="0"/>
              <a:buNone/>
            </a:pP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a:t>个人软件流程和工程师的成长</a:t>
            </a:r>
            <a:endParaRPr lang="en-US" dirty="0"/>
          </a:p>
        </p:txBody>
      </p:sp>
      <p:sp>
        <p:nvSpPr>
          <p:cNvPr id="9219" name="Subtitle 2"/>
          <p:cNvSpPr>
            <a:spLocks noGrp="1"/>
          </p:cNvSpPr>
          <p:nvPr>
            <p:ph type="body" sz="half" idx="2"/>
          </p:nvPr>
        </p:nvSpPr>
        <p:spPr/>
        <p:txBody>
          <a:bodyPr>
            <a:normAutofit fontScale="92500" lnSpcReduction="10000"/>
          </a:bodyPr>
          <a:lstStyle/>
          <a:p>
            <a:pPr>
              <a:lnSpc>
                <a:spcPct val="80000"/>
              </a:lnSpc>
            </a:pPr>
            <a:r>
              <a:rPr lang="zh-CN" altLang="en-US" sz="2500" dirty="0"/>
              <a:t>邹欣</a:t>
            </a:r>
            <a:endParaRPr lang="en-US" altLang="zh-CN" sz="2500" dirty="0"/>
          </a:p>
          <a:p>
            <a:pPr>
              <a:lnSpc>
                <a:spcPct val="80000"/>
              </a:lnSpc>
            </a:pPr>
            <a:r>
              <a:rPr lang="zh-CN" altLang="en-US" sz="2500" dirty="0"/>
              <a:t>构建之法 </a:t>
            </a:r>
            <a:r>
              <a:rPr lang="en-US" altLang="zh-CN" sz="2500" dirty="0"/>
              <a:t>– </a:t>
            </a:r>
            <a:r>
              <a:rPr lang="zh-CN" altLang="en-US" sz="2500" dirty="0"/>
              <a:t>现代软件工程</a:t>
            </a:r>
            <a:endParaRPr lang="en-US" altLang="zh-CN" sz="2500" dirty="0"/>
          </a:p>
          <a:p>
            <a:pPr>
              <a:lnSpc>
                <a:spcPct val="80000"/>
              </a:lnSpc>
            </a:pPr>
            <a:r>
              <a:rPr lang="zh-CN" altLang="en-US" sz="2500" dirty="0"/>
              <a:t>第 </a:t>
            </a:r>
            <a:r>
              <a:rPr lang="en-US" altLang="zh-CN" sz="2500" dirty="0"/>
              <a:t>2,3 </a:t>
            </a:r>
            <a:r>
              <a:rPr lang="zh-CN" altLang="en-US" sz="2500" dirty="0"/>
              <a:t>章</a:t>
            </a:r>
            <a:endParaRPr lang="en-US" sz="2500" dirty="0"/>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zh-CN" altLang="en-US" sz="4000" b="0" dirty="0"/>
              <a:t>软件工程包括什么</a:t>
            </a:r>
            <a:endParaRPr lang="en-US" b="0" dirty="0"/>
          </a:p>
        </p:txBody>
      </p:sp>
      <p:sp>
        <p:nvSpPr>
          <p:cNvPr id="3" name="Content Placeholder 2"/>
          <p:cNvSpPr>
            <a:spLocks noGrp="1"/>
          </p:cNvSpPr>
          <p:nvPr>
            <p:ph idx="1"/>
          </p:nvPr>
        </p:nvSpPr>
        <p:spPr/>
        <p:txBody>
          <a:bodyPr>
            <a:normAutofit/>
          </a:bodyPr>
          <a:lstStyle/>
          <a:p>
            <a:pPr marL="5080" indent="-5080">
              <a:buClr>
                <a:schemeClr val="accent3"/>
              </a:buClr>
              <a:buNone/>
              <a:defRPr/>
            </a:pPr>
            <a:r>
              <a:rPr lang="zh-CN" altLang="en-US" sz="2400" dirty="0"/>
              <a:t>它包括技术和过程，通常在 “软件开发流程” 的管理下，为了提高软件系统开发的效率，可靠性，和可维护性。</a:t>
            </a:r>
            <a:endParaRPr lang="en-US" sz="2400" baseline="30000" dirty="0"/>
          </a:p>
          <a:p>
            <a:pPr marL="274320" indent="-274320">
              <a:buClr>
                <a:schemeClr val="accent3"/>
              </a:buClr>
              <a:buNone/>
              <a:defRPr/>
            </a:pPr>
            <a:endParaRPr lang="en-US" dirty="0"/>
          </a:p>
          <a:p>
            <a:pPr>
              <a:buClr>
                <a:schemeClr val="accent3"/>
              </a:buClr>
              <a:defRPr/>
            </a:pPr>
            <a:r>
              <a:rPr lang="en-US" dirty="0"/>
              <a:t>Personal Software Process</a:t>
            </a:r>
            <a:endParaRPr lang="en-US" dirty="0"/>
          </a:p>
          <a:p>
            <a:pPr>
              <a:buClr>
                <a:schemeClr val="accent3"/>
              </a:buClr>
              <a:defRPr/>
            </a:pPr>
            <a:r>
              <a:rPr lang="zh-CN" altLang="en-US" dirty="0"/>
              <a:t>个人软件流程</a:t>
            </a:r>
            <a:endParaRPr lang="en-US" dirty="0"/>
          </a:p>
          <a:p>
            <a:pPr>
              <a:buClr>
                <a:schemeClr val="accent3"/>
              </a:buClr>
              <a:defRPr/>
            </a:pPr>
            <a:endParaRPr lang="en-US" dirty="0"/>
          </a:p>
          <a:p>
            <a:pPr>
              <a:buClr>
                <a:schemeClr val="accent3"/>
              </a:buClr>
              <a:defRPr/>
            </a:pPr>
            <a:endParaRPr lang="en-US" dirty="0"/>
          </a:p>
          <a:p>
            <a:pPr>
              <a:buClr>
                <a:schemeClr val="accent3"/>
              </a:buClr>
              <a:defRPr/>
            </a:pPr>
            <a:r>
              <a:rPr lang="en-US" dirty="0"/>
              <a:t>Team Software Process</a:t>
            </a:r>
            <a:endParaRPr lang="en-US" dirty="0"/>
          </a:p>
          <a:p>
            <a:pPr>
              <a:buClr>
                <a:schemeClr val="accent3"/>
              </a:buClr>
              <a:defRPr/>
            </a:pPr>
            <a:r>
              <a:rPr lang="zh-CN" altLang="en-US" dirty="0"/>
              <a:t>团队软件流程</a:t>
            </a:r>
            <a:endParaRPr lang="en-US" dirty="0"/>
          </a:p>
        </p:txBody>
      </p:sp>
      <p:pic>
        <p:nvPicPr>
          <p:cNvPr id="1026" name="Picture 2" descr="C:\Program Files\Microsoft Office\MEDIA\CAGCAT10\j0195384.wmf"/>
          <p:cNvPicPr>
            <a:picLocks noChangeAspect="1" noChangeArrowheads="1"/>
          </p:cNvPicPr>
          <p:nvPr/>
        </p:nvPicPr>
        <p:blipFill>
          <a:blip r:embed="rId1" cstate="print"/>
          <a:srcRect/>
          <a:stretch>
            <a:fillRect/>
          </a:stretch>
        </p:blipFill>
        <p:spPr bwMode="auto">
          <a:xfrm>
            <a:off x="8686800" y="2895600"/>
            <a:ext cx="1795882" cy="1833372"/>
          </a:xfrm>
          <a:prstGeom prst="rect">
            <a:avLst/>
          </a:prstGeom>
          <a:noFill/>
        </p:spPr>
      </p:pic>
      <p:pic>
        <p:nvPicPr>
          <p:cNvPr id="1027" name="Picture 3" descr="C:\Users\xinz.000\AppData\Local\Microsoft\Windows\Temporary Internet Files\Content.IE5\7YP7J5AX\MCj04369980000[1].wmf"/>
          <p:cNvPicPr>
            <a:picLocks noChangeAspect="1" noChangeArrowheads="1"/>
          </p:cNvPicPr>
          <p:nvPr/>
        </p:nvPicPr>
        <p:blipFill>
          <a:blip r:embed="rId2" cstate="print"/>
          <a:srcRect/>
          <a:stretch>
            <a:fillRect/>
          </a:stretch>
        </p:blipFill>
        <p:spPr bwMode="auto">
          <a:xfrm>
            <a:off x="8241831" y="4876800"/>
            <a:ext cx="2246046" cy="1447800"/>
          </a:xfrm>
          <a:prstGeom prst="rect">
            <a:avLst/>
          </a:prstGeom>
          <a:noFill/>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20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lt">
                                    <p:tmPct val="0"/>
                                  </p:iterate>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fade">
                                      <p:cBhvr>
                                        <p:cTn id="37"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t>足球为例</a:t>
            </a:r>
            <a:r>
              <a:rPr lang="en-US" b="0" dirty="0"/>
              <a:t> </a:t>
            </a:r>
            <a:endParaRPr lang="en-US" b="0" dirty="0"/>
          </a:p>
        </p:txBody>
      </p:sp>
      <p:sp>
        <p:nvSpPr>
          <p:cNvPr id="3" name="Content Placeholder 2"/>
          <p:cNvSpPr>
            <a:spLocks noGrp="1"/>
          </p:cNvSpPr>
          <p:nvPr>
            <p:ph idx="1"/>
          </p:nvPr>
        </p:nvSpPr>
        <p:spPr>
          <a:xfrm>
            <a:off x="1981200" y="1600200"/>
            <a:ext cx="4114800" cy="4876800"/>
          </a:xfrm>
        </p:spPr>
        <p:txBody>
          <a:bodyPr>
            <a:normAutofit/>
          </a:bodyPr>
          <a:lstStyle/>
          <a:p>
            <a:r>
              <a:rPr lang="zh-CN" altLang="en-US" dirty="0"/>
              <a:t>个人足球流程</a:t>
            </a:r>
            <a:endParaRPr lang="en-US" dirty="0"/>
          </a:p>
          <a:p>
            <a:pPr lvl="1"/>
            <a:r>
              <a:rPr lang="zh-CN" altLang="en-US" dirty="0"/>
              <a:t>体能</a:t>
            </a:r>
            <a:endParaRPr lang="en-US" altLang="zh-CN" dirty="0"/>
          </a:p>
          <a:p>
            <a:pPr lvl="1"/>
            <a:r>
              <a:rPr lang="zh-CN" altLang="en-US" dirty="0"/>
              <a:t>技术</a:t>
            </a:r>
            <a:endParaRPr lang="en-US" altLang="zh-CN" dirty="0"/>
          </a:p>
          <a:p>
            <a:pPr lvl="1"/>
            <a:r>
              <a:rPr lang="zh-CN" altLang="en-US" dirty="0"/>
              <a:t>意识</a:t>
            </a:r>
            <a:endParaRPr lang="en-US" dirty="0"/>
          </a:p>
          <a:p>
            <a:endParaRPr lang="en-US" dirty="0"/>
          </a:p>
          <a:p>
            <a:r>
              <a:rPr lang="zh-CN" altLang="en-US" dirty="0"/>
              <a:t>团队足球流程</a:t>
            </a:r>
            <a:endParaRPr lang="en-US" dirty="0"/>
          </a:p>
          <a:p>
            <a:pPr lvl="1"/>
            <a:r>
              <a:rPr lang="zh-CN" altLang="en-US" dirty="0"/>
              <a:t>阵型</a:t>
            </a:r>
            <a:endParaRPr lang="en-US" altLang="zh-CN" dirty="0"/>
          </a:p>
          <a:p>
            <a:pPr lvl="1"/>
            <a:r>
              <a:rPr lang="zh-CN" altLang="en-US" dirty="0"/>
              <a:t>配合</a:t>
            </a:r>
            <a:endParaRPr lang="en-US" altLang="zh-CN" dirty="0"/>
          </a:p>
          <a:p>
            <a:pPr lvl="1"/>
            <a:r>
              <a:rPr lang="zh-CN" altLang="en-US" dirty="0"/>
              <a:t>临场</a:t>
            </a:r>
            <a:endParaRPr lang="en-US" altLang="zh-CN" dirty="0"/>
          </a:p>
          <a:p>
            <a:r>
              <a:rPr lang="zh-CN" altLang="en-US" dirty="0"/>
              <a:t>流程本身不是目标</a:t>
            </a:r>
            <a:r>
              <a:rPr lang="en-US" altLang="zh-CN" dirty="0"/>
              <a:t> </a:t>
            </a:r>
            <a:endParaRPr lang="en-US" altLang="zh-CN" dirty="0"/>
          </a:p>
          <a:p>
            <a:r>
              <a:rPr lang="zh-CN" altLang="en-US" dirty="0"/>
              <a:t>赢球是目标</a:t>
            </a:r>
            <a:r>
              <a:rPr lang="en-US" altLang="zh-CN" dirty="0"/>
              <a:t> </a:t>
            </a:r>
            <a:endParaRPr lang="en-US" dirty="0"/>
          </a:p>
          <a:p>
            <a:pPr>
              <a:buNone/>
            </a:pPr>
            <a:endParaRPr lang="en-US" dirty="0"/>
          </a:p>
        </p:txBody>
      </p:sp>
      <p:pic>
        <p:nvPicPr>
          <p:cNvPr id="1031" name="Picture 7" descr="http://t1.gstatic.com/images?q=tbn:Ervd0cBao52trM:http://s3.amazonaws.com/pixmac-preview/soccer-player-silhouettes-1.jpg">
            <a:hlinkClick r:id="rId1"/>
          </p:cNvPr>
          <p:cNvPicPr>
            <a:picLocks noChangeAspect="1" noChangeArrowheads="1"/>
          </p:cNvPicPr>
          <p:nvPr/>
        </p:nvPicPr>
        <p:blipFill>
          <a:blip r:embed="rId2" cstate="print"/>
          <a:srcRect/>
          <a:stretch>
            <a:fillRect/>
          </a:stretch>
        </p:blipFill>
        <p:spPr bwMode="auto">
          <a:xfrm>
            <a:off x="6477000" y="1524001"/>
            <a:ext cx="2971800" cy="2276785"/>
          </a:xfrm>
          <a:prstGeom prst="rect">
            <a:avLst/>
          </a:prstGeom>
          <a:noFill/>
        </p:spPr>
      </p:pic>
      <p:pic>
        <p:nvPicPr>
          <p:cNvPr id="1034" name="Picture 10"/>
          <p:cNvPicPr>
            <a:picLocks noChangeAspect="1" noChangeArrowheads="1"/>
          </p:cNvPicPr>
          <p:nvPr/>
        </p:nvPicPr>
        <p:blipFill>
          <a:blip r:embed="rId3" cstate="print"/>
          <a:srcRect/>
          <a:stretch>
            <a:fillRect/>
          </a:stretch>
        </p:blipFill>
        <p:spPr bwMode="auto">
          <a:xfrm>
            <a:off x="6248400" y="4114800"/>
            <a:ext cx="3692906" cy="25527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2000"/>
                                        <p:tgtEl>
                                          <p:spTgt spid="10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20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0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20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b="0" dirty="0"/>
              <a:t>个人在软件开发流程中</a:t>
            </a:r>
            <a:endParaRPr lang="en-US" b="0" dirty="0"/>
          </a:p>
        </p:txBody>
      </p:sp>
      <p:sp>
        <p:nvSpPr>
          <p:cNvPr id="11266" name="Content Placeholder 1"/>
          <p:cNvSpPr>
            <a:spLocks noGrp="1"/>
          </p:cNvSpPr>
          <p:nvPr>
            <p:ph idx="1"/>
          </p:nvPr>
        </p:nvSpPr>
        <p:spPr/>
        <p:txBody>
          <a:bodyPr>
            <a:normAutofit/>
          </a:bodyPr>
          <a:lstStyle/>
          <a:p>
            <a:r>
              <a:rPr lang="zh-CN" altLang="en-US" sz="2800" dirty="0"/>
              <a:t>绝大多数软件模块都是由个人开发和维护的</a:t>
            </a:r>
            <a:endParaRPr lang="en-US" altLang="zh-CN" sz="2800" dirty="0"/>
          </a:p>
          <a:p>
            <a:pPr lvl="1"/>
            <a:r>
              <a:rPr lang="zh-CN" altLang="en-US" sz="2400" dirty="0"/>
              <a:t>个人贡献者：</a:t>
            </a:r>
            <a:r>
              <a:rPr lang="en-US" altLang="zh-CN" sz="2400" dirty="0"/>
              <a:t>Individual</a:t>
            </a:r>
            <a:r>
              <a:rPr lang="en-US" sz="2400" dirty="0"/>
              <a:t> Contributor (IC)</a:t>
            </a:r>
            <a:endParaRPr lang="en-US" sz="2400" dirty="0"/>
          </a:p>
          <a:p>
            <a:r>
              <a:rPr lang="en-US" sz="2800" dirty="0"/>
              <a:t>IC </a:t>
            </a:r>
            <a:r>
              <a:rPr lang="zh-CN" altLang="en-US" sz="2800" dirty="0"/>
              <a:t>要做</a:t>
            </a:r>
            <a:endParaRPr lang="en-US" sz="2800" dirty="0"/>
          </a:p>
          <a:p>
            <a:pPr lvl="1"/>
            <a:r>
              <a:rPr lang="zh-CN" altLang="en-US" sz="2000" dirty="0"/>
              <a:t>了解当前的情况</a:t>
            </a:r>
            <a:endParaRPr lang="en-US" sz="2000" dirty="0"/>
          </a:p>
          <a:p>
            <a:pPr lvl="1"/>
            <a:r>
              <a:rPr lang="zh-CN" altLang="en-US" sz="2000" dirty="0"/>
              <a:t>找到解决方案</a:t>
            </a:r>
            <a:endParaRPr lang="en-US" sz="2000" dirty="0"/>
          </a:p>
          <a:p>
            <a:pPr lvl="1"/>
            <a:r>
              <a:rPr lang="zh-CN" altLang="en-US" sz="2000" dirty="0"/>
              <a:t>估计工作时间，依赖关系</a:t>
            </a:r>
            <a:endParaRPr lang="en-US" sz="2000" dirty="0"/>
          </a:p>
          <a:p>
            <a:pPr lvl="1"/>
            <a:r>
              <a:rPr lang="zh-CN" altLang="en-US" sz="2000" dirty="0"/>
              <a:t>和相关人士讨论解决方案，不断迭代</a:t>
            </a:r>
            <a:endParaRPr lang="en-US" sz="2000" dirty="0"/>
          </a:p>
          <a:p>
            <a:pPr lvl="1"/>
            <a:r>
              <a:rPr lang="zh-CN" altLang="en-US" sz="2000" dirty="0"/>
              <a:t>执行解决方案（代码复审，更新测试，等）</a:t>
            </a:r>
            <a:endParaRPr lang="en-US" sz="2000" dirty="0"/>
          </a:p>
          <a:p>
            <a:pPr lvl="1"/>
            <a:r>
              <a:rPr lang="zh-CN" altLang="en-US" sz="2000" dirty="0"/>
              <a:t>和其他队友一起维护软件，对结果负责</a:t>
            </a:r>
            <a:endParaRPr lang="en-US" sz="2000" dirty="0"/>
          </a:p>
          <a:p>
            <a:r>
              <a:rPr lang="zh-CN" altLang="en-US" sz="2800" dirty="0"/>
              <a:t>个人的工程质量极大地影响了软件的质量</a:t>
            </a:r>
            <a:r>
              <a:rPr lang="en-US" sz="2800" dirty="0"/>
              <a:t> </a:t>
            </a:r>
            <a:endParaRPr lang="en-US" sz="2800" dirty="0"/>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t>个人的表现</a:t>
            </a:r>
            <a:endParaRPr lang="en-US" b="0" dirty="0"/>
          </a:p>
        </p:txBody>
      </p:sp>
      <p:sp>
        <p:nvSpPr>
          <p:cNvPr id="3" name="Content Placeholder 2"/>
          <p:cNvSpPr>
            <a:spLocks noGrp="1"/>
          </p:cNvSpPr>
          <p:nvPr>
            <p:ph idx="1"/>
          </p:nvPr>
        </p:nvSpPr>
        <p:spPr/>
        <p:txBody>
          <a:bodyPr>
            <a:normAutofit fontScale="62500" lnSpcReduction="20000"/>
          </a:bodyPr>
          <a:lstStyle/>
          <a:p>
            <a:pPr>
              <a:lnSpc>
                <a:spcPct val="120000"/>
              </a:lnSpc>
            </a:pPr>
            <a:r>
              <a:rPr lang="zh-CN" altLang="en-US" dirty="0"/>
              <a:t>作为一个软件工程师</a:t>
            </a:r>
            <a:r>
              <a:rPr lang="en-US" altLang="zh-CN" dirty="0"/>
              <a:t>, </a:t>
            </a:r>
            <a:r>
              <a:rPr lang="zh-CN" altLang="en-US" dirty="0"/>
              <a:t>你觉得自己表现如何</a:t>
            </a:r>
            <a:r>
              <a:rPr lang="en-US" altLang="zh-CN" dirty="0"/>
              <a:t>?</a:t>
            </a:r>
            <a:endParaRPr lang="en-US" altLang="zh-CN" dirty="0"/>
          </a:p>
          <a:p>
            <a:pPr>
              <a:lnSpc>
                <a:spcPct val="120000"/>
              </a:lnSpc>
            </a:pPr>
            <a:r>
              <a:rPr lang="zh-CN" altLang="en-US" dirty="0"/>
              <a:t>有没有这样的体会</a:t>
            </a:r>
            <a:r>
              <a:rPr lang="en-US" altLang="zh-CN" dirty="0"/>
              <a:t>:</a:t>
            </a:r>
            <a:endParaRPr lang="en-US" altLang="zh-CN" dirty="0"/>
          </a:p>
          <a:p>
            <a:pPr lvl="1">
              <a:lnSpc>
                <a:spcPct val="120000"/>
              </a:lnSpc>
            </a:pPr>
            <a:r>
              <a:rPr lang="zh-CN" altLang="en-US" dirty="0"/>
              <a:t>看书的时候觉得“技止此耳”，开发项目的时候才觉得实际情况和书上讲的都有一些出入，一些重要的细节书上没有提。很多人是边看</a:t>
            </a:r>
            <a:r>
              <a:rPr lang="en-US" altLang="zh-CN" dirty="0"/>
              <a:t>Python </a:t>
            </a:r>
            <a:r>
              <a:rPr lang="zh-CN" altLang="en-US" dirty="0"/>
              <a:t>的书</a:t>
            </a:r>
            <a:r>
              <a:rPr lang="en-US" altLang="zh-CN" dirty="0"/>
              <a:t>, </a:t>
            </a:r>
            <a:r>
              <a:rPr lang="zh-CN" altLang="en-US" dirty="0"/>
              <a:t>边开发</a:t>
            </a:r>
            <a:r>
              <a:rPr lang="en-US" altLang="zh-CN" dirty="0"/>
              <a:t> Python </a:t>
            </a:r>
            <a:r>
              <a:rPr lang="zh-CN" altLang="en-US" dirty="0"/>
              <a:t>的项目，这相当于一边看医学书一边动手术。。。</a:t>
            </a:r>
            <a:endParaRPr lang="en-US" altLang="zh-CN" dirty="0"/>
          </a:p>
          <a:p>
            <a:pPr lvl="1">
              <a:lnSpc>
                <a:spcPct val="120000"/>
              </a:lnSpc>
            </a:pPr>
            <a:endParaRPr lang="en-US" altLang="zh-CN" dirty="0"/>
          </a:p>
          <a:p>
            <a:pPr>
              <a:lnSpc>
                <a:spcPct val="120000"/>
              </a:lnSpc>
            </a:pPr>
            <a:r>
              <a:rPr lang="zh-CN" altLang="en-US" dirty="0"/>
              <a:t>如果你是病人</a:t>
            </a:r>
            <a:r>
              <a:rPr lang="en-US" altLang="zh-CN" dirty="0"/>
              <a:t>, </a:t>
            </a:r>
            <a:r>
              <a:rPr lang="zh-CN" altLang="en-US" dirty="0"/>
              <a:t>你希望你的医生</a:t>
            </a:r>
            <a:r>
              <a:rPr lang="en-US" altLang="zh-CN" dirty="0"/>
              <a:t>:</a:t>
            </a:r>
            <a:endParaRPr lang="en-US" altLang="zh-CN" dirty="0"/>
          </a:p>
          <a:p>
            <a:pPr lvl="1">
              <a:lnSpc>
                <a:spcPct val="120000"/>
              </a:lnSpc>
            </a:pPr>
            <a:r>
              <a:rPr lang="zh-CN" altLang="en-US" dirty="0"/>
              <a:t>刚刚在书上看到你的病例</a:t>
            </a:r>
            <a:r>
              <a:rPr lang="en-US" altLang="zh-CN" dirty="0"/>
              <a:t>,  </a:t>
            </a:r>
            <a:r>
              <a:rPr lang="zh-CN" altLang="en-US" dirty="0"/>
              <a:t>一边看书一边开刀</a:t>
            </a:r>
            <a:r>
              <a:rPr lang="en-US" altLang="zh-CN" dirty="0"/>
              <a:t>…</a:t>
            </a:r>
            <a:endParaRPr lang="en-US" altLang="zh-CN" dirty="0"/>
          </a:p>
          <a:p>
            <a:pPr lvl="1">
              <a:lnSpc>
                <a:spcPct val="120000"/>
              </a:lnSpc>
            </a:pPr>
            <a:r>
              <a:rPr lang="zh-CN" altLang="en-US" dirty="0"/>
              <a:t>开刀的过程中突发奇想</a:t>
            </a:r>
            <a:r>
              <a:rPr lang="en-US" altLang="zh-CN" dirty="0"/>
              <a:t>,  </a:t>
            </a:r>
            <a:r>
              <a:rPr lang="zh-CN" altLang="en-US" dirty="0"/>
              <a:t>然后在你身上试验</a:t>
            </a:r>
            <a:r>
              <a:rPr lang="en-US" altLang="zh-CN" dirty="0"/>
              <a:t>…</a:t>
            </a:r>
            <a:endParaRPr lang="en-US" altLang="zh-CN" dirty="0"/>
          </a:p>
          <a:p>
            <a:pPr lvl="1">
              <a:lnSpc>
                <a:spcPct val="120000"/>
              </a:lnSpc>
            </a:pPr>
            <a:r>
              <a:rPr lang="zh-CN" altLang="en-US" dirty="0"/>
              <a:t>已经做了多年此类手术</a:t>
            </a:r>
            <a:r>
              <a:rPr lang="en-US" altLang="zh-CN" dirty="0"/>
              <a:t>, </a:t>
            </a:r>
            <a:r>
              <a:rPr lang="zh-CN" altLang="en-US" dirty="0"/>
              <a:t>可以一边做手术</a:t>
            </a:r>
            <a:r>
              <a:rPr lang="en-US" altLang="zh-CN" dirty="0"/>
              <a:t>, </a:t>
            </a:r>
            <a:r>
              <a:rPr lang="zh-CN" altLang="en-US" dirty="0"/>
              <a:t>一边和别人聊天</a:t>
            </a:r>
            <a:endParaRPr lang="en-US" altLang="zh-CN" dirty="0"/>
          </a:p>
          <a:p>
            <a:pPr lvl="1">
              <a:lnSpc>
                <a:spcPct val="120000"/>
              </a:lnSpc>
            </a:pPr>
            <a:endParaRPr lang="en-US" altLang="zh-CN" dirty="0"/>
          </a:p>
          <a:p>
            <a:pPr>
              <a:lnSpc>
                <a:spcPct val="120000"/>
              </a:lnSpc>
            </a:pPr>
            <a:r>
              <a:rPr lang="zh-CN" altLang="en-US" dirty="0"/>
              <a:t>你在写软件的时候</a:t>
            </a:r>
            <a:r>
              <a:rPr lang="en-US" altLang="zh-CN" dirty="0"/>
              <a:t>, </a:t>
            </a:r>
            <a:r>
              <a:rPr lang="zh-CN" altLang="en-US" dirty="0"/>
              <a:t>是哪种情况</a:t>
            </a:r>
            <a:r>
              <a:rPr lang="en-US" altLang="zh-CN" dirty="0"/>
              <a:t>? </a:t>
            </a:r>
            <a:endParaRPr lang="en-US" altLang="zh-CN" dirty="0"/>
          </a:p>
          <a:p>
            <a:pPr>
              <a:lnSpc>
                <a:spcPct val="120000"/>
              </a:lnSpc>
            </a:pPr>
            <a:r>
              <a:rPr lang="zh-CN" altLang="en-US" dirty="0"/>
              <a:t>那一个软件工程师如何成长，如何证明自己的成长</a:t>
            </a:r>
            <a:r>
              <a:rPr lang="en-US" altLang="zh-CN" dirty="0"/>
              <a:t>?</a:t>
            </a:r>
            <a:endParaRPr lang="en-US" altLang="zh-CN" dirty="0"/>
          </a:p>
          <a:p>
            <a:pPr lvl="1">
              <a:lnSpc>
                <a:spcPct val="120000"/>
              </a:lnSpc>
            </a:pPr>
            <a:r>
              <a:rPr lang="en-US" dirty="0"/>
              <a:t>Personal Software </a:t>
            </a:r>
            <a:r>
              <a:rPr lang="en-US" altLang="zh-CN" dirty="0"/>
              <a:t>Process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t>我们怎么 </a:t>
            </a:r>
            <a:r>
              <a:rPr lang="en-US" b="0" dirty="0"/>
              <a:t>“</a:t>
            </a:r>
            <a:r>
              <a:rPr lang="zh-CN" altLang="en-US" b="0" dirty="0"/>
              <a:t>学</a:t>
            </a:r>
            <a:r>
              <a:rPr lang="en-US" b="0" dirty="0"/>
              <a:t>” </a:t>
            </a:r>
            <a:r>
              <a:rPr lang="zh-CN" altLang="en-US" b="0" dirty="0"/>
              <a:t>知识</a:t>
            </a:r>
            <a:endParaRPr lang="en-US" b="0" dirty="0"/>
          </a:p>
        </p:txBody>
      </p:sp>
      <p:sp>
        <p:nvSpPr>
          <p:cNvPr id="3" name="Content Placeholder 2"/>
          <p:cNvSpPr>
            <a:spLocks noGrp="1"/>
          </p:cNvSpPr>
          <p:nvPr>
            <p:ph idx="1"/>
          </p:nvPr>
        </p:nvSpPr>
        <p:spPr/>
        <p:txBody>
          <a:bodyPr/>
          <a:lstStyle/>
          <a:p>
            <a:r>
              <a:rPr lang="zh-CN" altLang="en-US" dirty="0"/>
              <a:t>知识体系是构建出来的</a:t>
            </a:r>
            <a:r>
              <a:rPr lang="en-US" altLang="zh-CN" dirty="0"/>
              <a:t>, </a:t>
            </a:r>
            <a:r>
              <a:rPr lang="zh-CN" altLang="en-US" dirty="0"/>
              <a:t>而不是接收到的    </a:t>
            </a:r>
            <a:endParaRPr lang="en-US" altLang="zh-CN" dirty="0"/>
          </a:p>
          <a:p>
            <a:pPr lvl="1"/>
            <a:r>
              <a:rPr lang="zh-CN" altLang="en-US" dirty="0"/>
              <a:t>与其灌输知识</a:t>
            </a:r>
            <a:r>
              <a:rPr lang="en-US" altLang="zh-CN" dirty="0"/>
              <a:t>, </a:t>
            </a:r>
            <a:r>
              <a:rPr lang="zh-CN" altLang="en-US" dirty="0"/>
              <a:t>远不如让学生自己构建</a:t>
            </a:r>
            <a:endParaRPr lang="zh-CN" altLang="en-US" dirty="0"/>
          </a:p>
          <a:p>
            <a:r>
              <a:rPr lang="zh-CN" altLang="en-US" dirty="0"/>
              <a:t>人的认知模型改变得非常缓慢       </a:t>
            </a:r>
            <a:endParaRPr lang="en-US" altLang="zh-CN" dirty="0"/>
          </a:p>
          <a:p>
            <a:pPr lvl="1"/>
            <a:r>
              <a:rPr lang="en-US" altLang="zh-CN" dirty="0"/>
              <a:t> </a:t>
            </a:r>
            <a:r>
              <a:rPr lang="zh-CN" altLang="en-US" dirty="0"/>
              <a:t>搞那些速成的</a:t>
            </a:r>
            <a:r>
              <a:rPr lang="en-US" altLang="zh-CN" dirty="0"/>
              <a:t>, </a:t>
            </a:r>
            <a:r>
              <a:rPr lang="zh-CN" altLang="en-US" dirty="0"/>
              <a:t>疯狂的</a:t>
            </a:r>
            <a:r>
              <a:rPr lang="en-US" altLang="zh-CN" dirty="0"/>
              <a:t>, </a:t>
            </a:r>
            <a:r>
              <a:rPr lang="zh-CN" altLang="en-US" dirty="0"/>
              <a:t>喊口号的培训未必改变了人的认知模型</a:t>
            </a:r>
            <a:endParaRPr lang="zh-CN" altLang="en-US" dirty="0"/>
          </a:p>
          <a:p>
            <a:r>
              <a:rPr lang="zh-CN" altLang="en-US" dirty="0"/>
              <a:t>提问能帮助构建知识体系            </a:t>
            </a:r>
            <a:endParaRPr lang="en-US" altLang="zh-CN" dirty="0"/>
          </a:p>
          <a:p>
            <a:pPr lvl="1"/>
            <a:r>
              <a:rPr lang="zh-CN" altLang="en-US" dirty="0"/>
              <a:t>鼓励学生思考</a:t>
            </a:r>
            <a:r>
              <a:rPr lang="en-US" altLang="zh-CN" dirty="0"/>
              <a:t>, </a:t>
            </a:r>
            <a:r>
              <a:rPr lang="zh-CN" altLang="en-US" dirty="0"/>
              <a:t>辩论</a:t>
            </a:r>
            <a:r>
              <a:rPr lang="en-US" altLang="zh-CN" dirty="0"/>
              <a:t>,</a:t>
            </a:r>
            <a:endParaRPr lang="en-US" altLang="zh-CN" dirty="0"/>
          </a:p>
          <a:p>
            <a:r>
              <a:rPr lang="zh-CN" altLang="en-US" dirty="0"/>
              <a:t>身心投入</a:t>
            </a:r>
            <a:r>
              <a:rPr lang="en-US" altLang="zh-CN" dirty="0"/>
              <a:t>, </a:t>
            </a:r>
            <a:r>
              <a:rPr lang="zh-CN" altLang="en-US" dirty="0"/>
              <a:t>回顾总结是成长的关键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PSP </a:t>
            </a:r>
            <a:r>
              <a:rPr lang="zh-CN" altLang="en-US" b="0" dirty="0"/>
              <a:t>的演化</a:t>
            </a:r>
            <a:endParaRPr lang="en-US" b="0" dirty="0"/>
          </a:p>
        </p:txBody>
      </p:sp>
      <p:sp>
        <p:nvSpPr>
          <p:cNvPr id="3" name="Content Placeholder 2"/>
          <p:cNvSpPr>
            <a:spLocks noGrp="1"/>
          </p:cNvSpPr>
          <p:nvPr>
            <p:ph idx="1"/>
          </p:nvPr>
        </p:nvSpPr>
        <p:spPr>
          <a:xfrm>
            <a:off x="1981200" y="1600201"/>
            <a:ext cx="2819400" cy="4525963"/>
          </a:xfrm>
          <a:ln>
            <a:solidFill>
              <a:schemeClr val="accent1"/>
            </a:solidFill>
          </a:ln>
        </p:spPr>
        <p:txBody>
          <a:bodyPr>
            <a:normAutofit/>
          </a:bodyPr>
          <a:lstStyle/>
          <a:p>
            <a:r>
              <a:rPr lang="en-US" sz="2800" dirty="0"/>
              <a:t>PSP</a:t>
            </a:r>
            <a:r>
              <a:rPr lang="en-US" sz="2800" b="1" dirty="0">
                <a:solidFill>
                  <a:srgbClr val="FF0000"/>
                </a:solidFill>
              </a:rPr>
              <a:t>0</a:t>
            </a:r>
            <a:endParaRPr lang="en-US" sz="2800" b="1" dirty="0">
              <a:solidFill>
                <a:srgbClr val="FF0000"/>
              </a:solidFill>
            </a:endParaRPr>
          </a:p>
          <a:p>
            <a:r>
              <a:rPr lang="en-US" sz="2800" dirty="0"/>
              <a:t>Planning</a:t>
            </a:r>
            <a:endParaRPr lang="en-US" sz="2800" dirty="0"/>
          </a:p>
          <a:p>
            <a:r>
              <a:rPr lang="en-US" sz="2800" dirty="0"/>
              <a:t>Development</a:t>
            </a:r>
            <a:endParaRPr lang="en-US" sz="2800" dirty="0"/>
          </a:p>
          <a:p>
            <a:pPr lvl="1"/>
            <a:r>
              <a:rPr lang="en-US" sz="2400" dirty="0"/>
              <a:t>Design</a:t>
            </a:r>
            <a:endParaRPr lang="en-US" sz="2400" dirty="0"/>
          </a:p>
          <a:p>
            <a:pPr lvl="1"/>
            <a:r>
              <a:rPr lang="en-US" sz="2400" dirty="0"/>
              <a:t>Coding</a:t>
            </a:r>
            <a:endParaRPr lang="en-US" sz="2400" dirty="0"/>
          </a:p>
          <a:p>
            <a:pPr lvl="1"/>
            <a:r>
              <a:rPr lang="en-US" sz="2400" dirty="0"/>
              <a:t>Test</a:t>
            </a:r>
            <a:endParaRPr lang="en-US" sz="2400" dirty="0"/>
          </a:p>
          <a:p>
            <a:r>
              <a:rPr lang="en-US" sz="2800" dirty="0"/>
              <a:t>Postmortem</a:t>
            </a:r>
            <a:endParaRPr lang="en-US" sz="2800" dirty="0"/>
          </a:p>
        </p:txBody>
      </p:sp>
      <p:sp>
        <p:nvSpPr>
          <p:cNvPr id="4" name="Content Placeholder 2"/>
          <p:cNvSpPr txBox="1"/>
          <p:nvPr/>
        </p:nvSpPr>
        <p:spPr>
          <a:xfrm>
            <a:off x="4800600" y="1600201"/>
            <a:ext cx="2895600" cy="4525963"/>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PSP</a:t>
            </a:r>
            <a:r>
              <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0.1</a:t>
            </a:r>
            <a:endPar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Planning</a:t>
            </a:r>
            <a:endPar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Development</a:t>
            </a:r>
            <a:endPar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Coding Standard</a:t>
            </a:r>
            <a:endParaRPr kumimoji="0" lang="en-US" sz="1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Design</a:t>
            </a:r>
            <a:endPar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a:t>
            </a:r>
            <a:endPar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a:t>
            </a:r>
            <a:endParaRPr kumimoji="0" 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Size Measurement</a:t>
            </a:r>
            <a:endPar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Postmortem</a:t>
            </a:r>
            <a:endParaRPr kumimoji="0" lang="en-US" sz="20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Process Improvement Plan</a:t>
            </a:r>
            <a:endParaRPr kumimoji="0" lang="en-US" sz="20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p:txBody>
      </p:sp>
      <p:sp>
        <p:nvSpPr>
          <p:cNvPr id="5" name="Content Placeholder 2"/>
          <p:cNvSpPr txBox="1"/>
          <p:nvPr/>
        </p:nvSpPr>
        <p:spPr>
          <a:xfrm>
            <a:off x="7696200" y="1600201"/>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Content Placeholder 2"/>
          <p:cNvSpPr txBox="1"/>
          <p:nvPr/>
        </p:nvSpPr>
        <p:spPr>
          <a:xfrm>
            <a:off x="7696200" y="1600201"/>
            <a:ext cx="2971800" cy="4525963"/>
          </a:xfrm>
          <a:prstGeom prst="rect">
            <a:avLst/>
          </a:prstGeom>
          <a:ln>
            <a:solidFill>
              <a:schemeClr val="accent1"/>
            </a:solid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PSP</a:t>
            </a:r>
            <a:r>
              <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1</a:t>
            </a:r>
            <a:endPar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Planning</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Estimate</a:t>
            </a: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 </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Development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 Standard</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Design</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Test Report</a:t>
            </a:r>
            <a:endPar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Size Measurement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Postmortem</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Process Improvement Plan</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PSP Evolution (cont.)</a:t>
            </a:r>
            <a:endParaRPr lang="en-US" dirty="0"/>
          </a:p>
        </p:txBody>
      </p:sp>
      <p:sp>
        <p:nvSpPr>
          <p:cNvPr id="8" name="Content Placeholder 2"/>
          <p:cNvSpPr txBox="1">
            <a:spLocks noGrp="1"/>
          </p:cNvSpPr>
          <p:nvPr>
            <p:ph idx="1"/>
          </p:nvPr>
        </p:nvSpPr>
        <p:spPr>
          <a:xfrm>
            <a:off x="1981200" y="1600200"/>
            <a:ext cx="2895600" cy="4876800"/>
          </a:xfrm>
          <a:prstGeom prst="rect">
            <a:avLst/>
          </a:prstGeom>
          <a:ln>
            <a:solidFill>
              <a:schemeClr val="accent1"/>
            </a:solidFill>
          </a:ln>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PSP</a:t>
            </a:r>
            <a:r>
              <a:rPr lang="en-US" b="1" dirty="0">
                <a:solidFill>
                  <a:srgbClr val="FF0000"/>
                </a:solidFill>
              </a:rPr>
              <a:t>1.1</a:t>
            </a:r>
            <a:endParaRPr lang="en-US" b="1" dirty="0">
              <a:solidFill>
                <a:srgbClr val="FF0000"/>
              </a:solidFill>
            </a:endParaRPr>
          </a:p>
          <a:p>
            <a:r>
              <a:rPr lang="en-US" dirty="0"/>
              <a:t>Planning</a:t>
            </a:r>
            <a:endParaRPr lang="en-US" dirty="0"/>
          </a:p>
          <a:p>
            <a:pPr lvl="1"/>
            <a:r>
              <a:rPr lang="en-US" dirty="0"/>
              <a:t>Estimate </a:t>
            </a:r>
            <a:endParaRPr lang="en-US" dirty="0"/>
          </a:p>
          <a:p>
            <a:r>
              <a:rPr lang="en-US" dirty="0"/>
              <a:t>Development</a:t>
            </a:r>
            <a:endParaRPr lang="en-US" dirty="0"/>
          </a:p>
          <a:p>
            <a:pPr lvl="1"/>
            <a:r>
              <a:rPr lang="en-US" dirty="0"/>
              <a:t>Coding Standard</a:t>
            </a:r>
            <a:endParaRPr lang="en-US" dirty="0"/>
          </a:p>
          <a:p>
            <a:pPr lvl="1"/>
            <a:r>
              <a:rPr lang="en-US" dirty="0"/>
              <a:t>Design</a:t>
            </a:r>
            <a:endParaRPr lang="en-US" dirty="0"/>
          </a:p>
          <a:p>
            <a:pPr lvl="1"/>
            <a:r>
              <a:rPr lang="en-US" dirty="0"/>
              <a:t>Coding</a:t>
            </a:r>
            <a:endParaRPr lang="en-US" dirty="0"/>
          </a:p>
          <a:p>
            <a:pPr lvl="1"/>
            <a:r>
              <a:rPr lang="en-US" dirty="0"/>
              <a:t>Test</a:t>
            </a:r>
            <a:endParaRPr lang="en-US" dirty="0"/>
          </a:p>
          <a:p>
            <a:r>
              <a:rPr lang="en-US" b="1" dirty="0">
                <a:solidFill>
                  <a:srgbClr val="FF0000"/>
                </a:solidFill>
              </a:rPr>
              <a:t>Record Time Spent</a:t>
            </a:r>
            <a:endParaRPr lang="en-US" b="1" dirty="0">
              <a:solidFill>
                <a:srgbClr val="FF0000"/>
              </a:solidFill>
            </a:endParaRPr>
          </a:p>
          <a:p>
            <a:r>
              <a:rPr lang="en-US" dirty="0"/>
              <a:t>Test Report</a:t>
            </a:r>
            <a:endParaRPr lang="en-US" dirty="0"/>
          </a:p>
          <a:p>
            <a:r>
              <a:rPr lang="en-US" dirty="0"/>
              <a:t>Size Measurement</a:t>
            </a:r>
            <a:endParaRPr lang="en-US" dirty="0"/>
          </a:p>
          <a:p>
            <a:r>
              <a:rPr lang="en-US" dirty="0"/>
              <a:t>Postmortem</a:t>
            </a:r>
            <a:endParaRPr lang="en-US" dirty="0"/>
          </a:p>
          <a:p>
            <a:r>
              <a:rPr lang="en-US" dirty="0"/>
              <a:t>Process Improvement Plan</a:t>
            </a:r>
            <a:endParaRPr lang="en-US" dirty="0"/>
          </a:p>
        </p:txBody>
      </p:sp>
      <p:sp>
        <p:nvSpPr>
          <p:cNvPr id="5" name="Content Placeholder 2"/>
          <p:cNvSpPr txBox="1"/>
          <p:nvPr/>
        </p:nvSpPr>
        <p:spPr>
          <a:xfrm>
            <a:off x="7696200" y="1600201"/>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0" name="Content Placeholder 2"/>
          <p:cNvSpPr txBox="1"/>
          <p:nvPr/>
        </p:nvSpPr>
        <p:spPr>
          <a:xfrm>
            <a:off x="4876800" y="1600200"/>
            <a:ext cx="2895600" cy="4876800"/>
          </a:xfrm>
          <a:prstGeom prst="rect">
            <a:avLst/>
          </a:prstGeom>
          <a:ln>
            <a:solidFill>
              <a:schemeClr val="accent1"/>
            </a:solidFill>
          </a:ln>
        </p:spPr>
        <p:txBody>
          <a:bodyPr vert="horz" lIns="91440" tIns="45720" rIns="91440" bIns="45720" rtlCol="0">
            <a:normAutofit fontScale="62500" lnSpcReduction="20000"/>
          </a:bodyPr>
          <a:lstStyle>
            <a:lvl1pPr marL="342900" indent="-342900" algn="l" defTabSz="914400" rtl="0" eaLnBrk="1" latinLnBrk="0" hangingPunct="1">
              <a:spcBef>
                <a:spcPct val="20000"/>
              </a:spcBef>
              <a:buClr>
                <a:schemeClr val="accent1"/>
              </a:buClr>
              <a:buSzPct val="8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SzPct val="90000"/>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SzPct val="100000"/>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PSP</a:t>
            </a:r>
            <a:r>
              <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2</a:t>
            </a:r>
            <a:endPar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Planning</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Estimate </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Development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Design Review</a:t>
            </a:r>
            <a:endPar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 Standard</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Design</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Code Review</a:t>
            </a:r>
            <a:endPar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Record Time Spent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 Report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Size Measurement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Postmortem</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Process Improvement Plan</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1" name="Content Placeholder 2"/>
          <p:cNvSpPr txBox="1"/>
          <p:nvPr/>
        </p:nvSpPr>
        <p:spPr>
          <a:xfrm>
            <a:off x="7772400" y="1600200"/>
            <a:ext cx="2895600" cy="4876800"/>
          </a:xfrm>
          <a:prstGeom prst="rect">
            <a:avLst/>
          </a:prstGeom>
          <a:ln>
            <a:solidFill>
              <a:schemeClr val="accent1"/>
            </a:solidFill>
          </a:ln>
        </p:spPr>
        <p:txBody>
          <a:bodyPr vert="horz" lIns="91440" tIns="45720" rIns="91440" bIns="45720" rtlCol="0">
            <a:normAutofit fontScale="55000" lnSpcReduction="20000"/>
          </a:bodyPr>
          <a:lstStyle>
            <a:lvl1pPr marL="342900" indent="-342900" algn="l" defTabSz="914400" rtl="0" eaLnBrk="1" latinLnBrk="0" hangingPunct="1">
              <a:spcBef>
                <a:spcPct val="20000"/>
              </a:spcBef>
              <a:buClr>
                <a:schemeClr val="accent1"/>
              </a:buClr>
              <a:buSzPct val="8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8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SzPct val="90000"/>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SzPct val="100000"/>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PSP</a:t>
            </a:r>
            <a:r>
              <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2.1</a:t>
            </a:r>
            <a:endParaRPr kumimoji="0" lang="en-US" sz="32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Planning</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Estimate </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Development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Analysis </a:t>
            </a:r>
            <a:endPar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Design Spec</a:t>
            </a:r>
            <a:endParaRPr kumimoji="0" lang="en-US" sz="2800" b="1"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Design Review</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 Standard</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Design</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Coding</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Code Review</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742950" marR="0" lvl="1" indent="-28575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a:t>
            </a:r>
            <a:endParaRPr kumimoji="0" lang="en-US" sz="2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Record Time Spent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Test Report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Size Measurement</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Postmortem</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rgbClr val="41AEBD"/>
              </a:buClr>
              <a:buSzPct val="85000"/>
              <a:buFont typeface="Arial" panose="020B0604020202020204" pitchFamily="34" charset="0"/>
              <a:buChar char="•"/>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Process Improvement Plan</a:t>
            </a:r>
            <a:endParaRPr kumimoji="0" 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p:txBody>
          <a:bodyPr/>
          <a:lstStyle/>
          <a:p>
            <a:r>
              <a:rPr lang="zh-CN" altLang="en-US"/>
              <a:t>问题：</a:t>
            </a:r>
            <a:r>
              <a:rPr lang="en-US" altLang="zh-CN"/>
              <a:t>8</a:t>
            </a:r>
            <a:r>
              <a:rPr lang="zh-CN" altLang="en-US"/>
              <a:t>皇后问题</a:t>
            </a:r>
            <a:endParaRPr lang="zh-CN" altLang="en-US"/>
          </a:p>
        </p:txBody>
      </p:sp>
      <p:sp>
        <p:nvSpPr>
          <p:cNvPr id="34819" name="内容占位符 2"/>
          <p:cNvSpPr>
            <a:spLocks noGrp="1" noChangeArrowheads="1"/>
          </p:cNvSpPr>
          <p:nvPr>
            <p:ph idx="1"/>
          </p:nvPr>
        </p:nvSpPr>
        <p:spPr>
          <a:xfrm>
            <a:off x="1774826" y="1844675"/>
            <a:ext cx="5178425" cy="4287838"/>
          </a:xfrm>
        </p:spPr>
        <p:txBody>
          <a:bodyPr/>
          <a:lstStyle/>
          <a:p>
            <a:r>
              <a:rPr lang="zh-CN" altLang="en-US"/>
              <a:t>一个古老而著名的问题，是回溯算法的典型例题。</a:t>
            </a:r>
            <a:endParaRPr lang="en-US" altLang="zh-CN"/>
          </a:p>
          <a:p>
            <a:r>
              <a:rPr lang="zh-CN" altLang="en-US"/>
              <a:t>在</a:t>
            </a:r>
            <a:r>
              <a:rPr lang="en-US" altLang="zh-CN"/>
              <a:t>8×8</a:t>
            </a:r>
            <a:r>
              <a:rPr lang="zh-CN" altLang="en-US"/>
              <a:t>格的国际象棋上摆放八个皇后，使其不能互相攻击，即任意两个皇后不能处于同一行、同一列或同一斜线，问有多少种摆法。 </a:t>
            </a:r>
            <a:endParaRPr lang="en-US" altLang="zh-CN"/>
          </a:p>
        </p:txBody>
      </p:sp>
      <p:sp>
        <p:nvSpPr>
          <p:cNvPr id="3482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a:buFont typeface="Arial" panose="020B0604020202020204" pitchFamily="34" charset="0"/>
              <a:buChar char="•"/>
            </a:pPr>
            <a:fld id="{5598270D-2BFB-451F-8DB8-BE1B895CF420}" type="slidenum">
              <a:rPr lang="zh-CN" altLang="en-US" sz="1400">
                <a:latin typeface="Tahoma" panose="020B0604030504040204" pitchFamily="34" charset="0"/>
                <a:ea typeface="楷体_GB2312" pitchFamily="49" charset="-122"/>
              </a:rPr>
            </a:fld>
            <a:endParaRPr lang="zh-CN" altLang="en-US" sz="1400">
              <a:latin typeface="Tahoma" panose="020B0604030504040204" pitchFamily="34" charset="0"/>
              <a:ea typeface="楷体_GB2312" pitchFamily="49" charset="-122"/>
            </a:endParaRPr>
          </a:p>
        </p:txBody>
      </p:sp>
      <p:pic>
        <p:nvPicPr>
          <p:cNvPr id="3482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0" y="1857375"/>
            <a:ext cx="31432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0" dirty="0"/>
              <a:t>PSP </a:t>
            </a:r>
            <a:r>
              <a:rPr lang="zh-CN" altLang="en-US" b="0" dirty="0"/>
              <a:t>衡量什么</a:t>
            </a:r>
            <a:r>
              <a:rPr lang="en-US" dirty="0"/>
              <a:t>:</a:t>
            </a:r>
            <a:endParaRPr lang="en-US" dirty="0"/>
          </a:p>
        </p:txBody>
      </p:sp>
      <p:sp>
        <p:nvSpPr>
          <p:cNvPr id="2" name="Content Placeholder 1"/>
          <p:cNvSpPr>
            <a:spLocks noGrp="1"/>
          </p:cNvSpPr>
          <p:nvPr>
            <p:ph idx="1"/>
          </p:nvPr>
        </p:nvSpPr>
        <p:spPr/>
        <p:txBody>
          <a:bodyPr>
            <a:normAutofit/>
          </a:bodyPr>
          <a:lstStyle/>
          <a:p>
            <a:pPr>
              <a:buNone/>
            </a:pPr>
            <a:r>
              <a:rPr lang="en-US" sz="2400" dirty="0"/>
              <a:t>PSP </a:t>
            </a:r>
            <a:r>
              <a:rPr lang="zh-CN" altLang="en-US" sz="2400" dirty="0"/>
              <a:t>衡量下面的核心数据</a:t>
            </a:r>
            <a:r>
              <a:rPr lang="en-US" sz="2400" dirty="0"/>
              <a:t>:</a:t>
            </a:r>
            <a:endParaRPr lang="en-US" sz="2400" dirty="0"/>
          </a:p>
          <a:p>
            <a:r>
              <a:rPr lang="zh-CN" altLang="en-US" sz="2400" dirty="0"/>
              <a:t>任务的大小</a:t>
            </a:r>
            <a:r>
              <a:rPr lang="en-US" sz="2400" dirty="0"/>
              <a:t> – </a:t>
            </a:r>
            <a:r>
              <a:rPr lang="zh-CN" altLang="en-US" sz="2400" dirty="0"/>
              <a:t>例如，有多少行代码 </a:t>
            </a:r>
            <a:r>
              <a:rPr lang="en-US" altLang="zh-CN" sz="2400" dirty="0"/>
              <a:t>Line </a:t>
            </a:r>
            <a:r>
              <a:rPr lang="en-US" sz="2400" dirty="0"/>
              <a:t>of code (LOC).</a:t>
            </a:r>
            <a:endParaRPr lang="en-US" sz="2400" dirty="0"/>
          </a:p>
          <a:p>
            <a:endParaRPr lang="en-US" sz="2200" dirty="0"/>
          </a:p>
          <a:p>
            <a:r>
              <a:rPr lang="zh-CN" altLang="en-US" sz="2400" dirty="0"/>
              <a:t>需要多少努力</a:t>
            </a:r>
            <a:r>
              <a:rPr lang="en-US" sz="2400" dirty="0"/>
              <a:t> – </a:t>
            </a:r>
            <a:r>
              <a:rPr lang="zh-CN" altLang="en-US" sz="2400" dirty="0"/>
              <a:t>花了多少时间（分钟）</a:t>
            </a:r>
            <a:endParaRPr lang="en-US" sz="2400" dirty="0"/>
          </a:p>
          <a:p>
            <a:pPr marL="457200" lvl="1" indent="0">
              <a:buNone/>
            </a:pPr>
            <a:endParaRPr lang="en-US" sz="2200" dirty="0"/>
          </a:p>
          <a:p>
            <a:r>
              <a:rPr lang="zh-CN" altLang="en-US" sz="2400" dirty="0"/>
              <a:t>质量 </a:t>
            </a:r>
            <a:r>
              <a:rPr lang="en-US" altLang="zh-CN" sz="2400" dirty="0"/>
              <a:t>– </a:t>
            </a:r>
            <a:r>
              <a:rPr lang="zh-CN" altLang="en-US" sz="2400" dirty="0"/>
              <a:t>产品中有多少问题</a:t>
            </a:r>
            <a:r>
              <a:rPr lang="en-US" sz="2400" dirty="0"/>
              <a:t>.</a:t>
            </a:r>
            <a:endParaRPr lang="en-US" sz="2400" dirty="0"/>
          </a:p>
          <a:p>
            <a:pPr marL="457200" lvl="1" indent="0">
              <a:buNone/>
            </a:pPr>
            <a:endParaRPr lang="en-US" sz="2200" dirty="0"/>
          </a:p>
          <a:p>
            <a:r>
              <a:rPr lang="zh-CN" altLang="en-US" sz="2400" dirty="0"/>
              <a:t>日程</a:t>
            </a:r>
            <a:r>
              <a:rPr lang="en-US" sz="2400" dirty="0"/>
              <a:t> – </a:t>
            </a:r>
            <a:r>
              <a:rPr lang="zh-CN" altLang="en-US" sz="2400" dirty="0"/>
              <a:t>是否按时交付</a:t>
            </a:r>
            <a:endParaRPr lang="en-US" sz="2200" dirty="0"/>
          </a:p>
          <a:p>
            <a:endParaRPr lang="en-US" sz="24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20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20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20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0" dirty="0"/>
              <a:t>衡量</a:t>
            </a:r>
            <a:endParaRPr lang="en-US" b="0" dirty="0"/>
          </a:p>
        </p:txBody>
      </p:sp>
      <p:sp>
        <p:nvSpPr>
          <p:cNvPr id="2" name="Content Placeholder 1"/>
          <p:cNvSpPr>
            <a:spLocks noGrp="1"/>
          </p:cNvSpPr>
          <p:nvPr>
            <p:ph idx="1"/>
          </p:nvPr>
        </p:nvSpPr>
        <p:spPr/>
        <p:txBody>
          <a:bodyPr>
            <a:normAutofit/>
          </a:bodyPr>
          <a:lstStyle/>
          <a:p>
            <a:r>
              <a:rPr lang="zh-CN" altLang="en-US" dirty="0"/>
              <a:t>原则：你不能改进你无法衡量的东西</a:t>
            </a:r>
            <a:endParaRPr lang="en-US" dirty="0"/>
          </a:p>
          <a:p>
            <a:pPr lvl="1"/>
            <a:r>
              <a:rPr lang="en-US" dirty="0"/>
              <a:t>You can’t improve what you can’t measure. </a:t>
            </a:r>
            <a:endParaRPr lang="en-US" dirty="0"/>
          </a:p>
          <a:p>
            <a:pPr lvl="1"/>
            <a:endParaRPr lang="en-US" dirty="0"/>
          </a:p>
          <a:p>
            <a:endParaRPr lang="en-US" dirty="0"/>
          </a:p>
        </p:txBody>
      </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latin typeface="+mj-ea"/>
              </a:rPr>
              <a:t>PSP </a:t>
            </a:r>
            <a:r>
              <a:rPr lang="zh-CN" altLang="en-US" b="0" dirty="0">
                <a:latin typeface="+mj-ea"/>
              </a:rPr>
              <a:t>的弱点</a:t>
            </a:r>
            <a:endParaRPr lang="en-US" b="0" dirty="0">
              <a:latin typeface="+mj-ea"/>
            </a:endParaRPr>
          </a:p>
        </p:txBody>
      </p:sp>
      <p:sp>
        <p:nvSpPr>
          <p:cNvPr id="2" name="Content Placeholder 1"/>
          <p:cNvSpPr>
            <a:spLocks noGrp="1"/>
          </p:cNvSpPr>
          <p:nvPr>
            <p:ph idx="1"/>
          </p:nvPr>
        </p:nvSpPr>
        <p:spPr/>
        <p:txBody>
          <a:bodyPr>
            <a:normAutofit/>
          </a:bodyPr>
          <a:lstStyle/>
          <a:p>
            <a:r>
              <a:rPr lang="zh-CN" altLang="en-US" sz="1800" dirty="0"/>
              <a:t>在小型的创业团队，很难找到高质量的需求分析文档</a:t>
            </a:r>
            <a:endParaRPr lang="en-US" altLang="zh-CN" sz="1800" dirty="0"/>
          </a:p>
          <a:p>
            <a:pPr lvl="1"/>
            <a:r>
              <a:rPr lang="zh-CN" altLang="en-US" sz="1800" dirty="0"/>
              <a:t>导致后续的活动非常随机，开发活动可能随时变化</a:t>
            </a:r>
            <a:endParaRPr lang="en-US" sz="1800" dirty="0"/>
          </a:p>
          <a:p>
            <a:r>
              <a:rPr lang="zh-CN" altLang="en-US" sz="1800" dirty="0"/>
              <a:t>依赖与数据</a:t>
            </a:r>
            <a:endParaRPr lang="en-US" sz="1800" dirty="0"/>
          </a:p>
          <a:p>
            <a:pPr lvl="1"/>
            <a:r>
              <a:rPr lang="zh-CN" altLang="en-US" sz="1800" dirty="0"/>
              <a:t>要求开发人员手动记录所有活动，如何处理丢失数据或者不准确？</a:t>
            </a:r>
            <a:endParaRPr lang="en-US" sz="1800" dirty="0"/>
          </a:p>
          <a:p>
            <a:pPr lvl="1"/>
            <a:r>
              <a:rPr lang="zh-CN" altLang="en-US" sz="1800" dirty="0"/>
              <a:t>利益冲突</a:t>
            </a:r>
            <a:r>
              <a:rPr lang="en-US" sz="1800" dirty="0"/>
              <a:t>?  </a:t>
            </a:r>
            <a:r>
              <a:rPr lang="zh-CN" altLang="en-US" sz="1800" dirty="0"/>
              <a:t>我应该如实记录我花了很多时间处理简单问题么？</a:t>
            </a:r>
            <a:endParaRPr lang="en-US" altLang="zh-CN" sz="1800" dirty="0"/>
          </a:p>
          <a:p>
            <a:r>
              <a:rPr lang="zh-CN" altLang="en-US" sz="1800" dirty="0"/>
              <a:t>记录 “工作大小”</a:t>
            </a:r>
            <a:endParaRPr lang="en-US" sz="1800" dirty="0"/>
          </a:p>
          <a:p>
            <a:pPr lvl="1"/>
            <a:r>
              <a:rPr lang="zh-CN" altLang="en-US" sz="1800" dirty="0"/>
              <a:t>代码行数是唯一的衡量</a:t>
            </a:r>
            <a:r>
              <a:rPr lang="en-US" sz="1800" dirty="0"/>
              <a:t>? </a:t>
            </a:r>
            <a:endParaRPr lang="en-US" sz="1800" dirty="0"/>
          </a:p>
          <a:p>
            <a:pPr lvl="1"/>
            <a:r>
              <a:rPr lang="zh-CN" altLang="en-US" sz="1800" dirty="0"/>
              <a:t>重用代码，用别人的类库 </a:t>
            </a:r>
            <a:r>
              <a:rPr lang="en-US" altLang="zh-CN" sz="1800" dirty="0"/>
              <a:t>vs. </a:t>
            </a:r>
            <a:r>
              <a:rPr lang="zh-CN" altLang="en-US" sz="1800" dirty="0"/>
              <a:t>自己从头写</a:t>
            </a:r>
            <a:r>
              <a:rPr lang="en-US" sz="1800" dirty="0"/>
              <a:t> </a:t>
            </a:r>
            <a:endParaRPr lang="en-US" sz="1800" dirty="0"/>
          </a:p>
          <a:p>
            <a:pPr lvl="1"/>
            <a:r>
              <a:rPr lang="zh-CN" altLang="en-US" sz="1800" dirty="0"/>
              <a:t>开发者删除了</a:t>
            </a:r>
            <a:r>
              <a:rPr lang="en-US" altLang="zh-CN" sz="1800" dirty="0"/>
              <a:t>2000</a:t>
            </a:r>
            <a:r>
              <a:rPr lang="zh-CN" altLang="en-US" sz="1800" dirty="0"/>
              <a:t>行有问题的代码，他的绩效如何？</a:t>
            </a:r>
            <a:endParaRPr lang="en-US" sz="1800" dirty="0"/>
          </a:p>
          <a:p>
            <a:r>
              <a:rPr lang="zh-CN" altLang="en-US" sz="1800" dirty="0"/>
              <a:t>衡量最终的结果么</a:t>
            </a:r>
            <a:r>
              <a:rPr lang="en-US" sz="1800" dirty="0"/>
              <a:t>?</a:t>
            </a:r>
            <a:endParaRPr lang="en-US" sz="1800" dirty="0"/>
          </a:p>
          <a:p>
            <a:pPr lvl="1"/>
            <a:r>
              <a:rPr lang="zh-CN" altLang="en-US" sz="1800" dirty="0"/>
              <a:t>目前衡量了工程师如何有效地实现了软件需求</a:t>
            </a:r>
            <a:endParaRPr lang="en-US" sz="1800" dirty="0"/>
          </a:p>
          <a:p>
            <a:pPr lvl="1"/>
            <a:r>
              <a:rPr lang="zh-CN" altLang="en-US" sz="1800" dirty="0"/>
              <a:t>但是</a:t>
            </a:r>
            <a:r>
              <a:rPr lang="zh-CN" altLang="en-US" sz="1800" b="1" dirty="0"/>
              <a:t>没有 </a:t>
            </a:r>
            <a:r>
              <a:rPr lang="zh-CN" altLang="en-US" sz="1800" dirty="0"/>
              <a:t>衡量用户是否对产品满意</a:t>
            </a:r>
            <a:r>
              <a:rPr lang="en-US" sz="1800" dirty="0"/>
              <a:t>.</a:t>
            </a:r>
            <a:endParaRPr lang="en-US" sz="1800" dirty="0"/>
          </a:p>
          <a:p>
            <a:pPr lvl="2"/>
            <a:r>
              <a:rPr lang="en-US" altLang="zh-CN" sz="1400" dirty="0"/>
              <a:t>Windows 8 </a:t>
            </a:r>
            <a:r>
              <a:rPr lang="zh-CN" altLang="en-US" sz="1400" dirty="0"/>
              <a:t>把 “开始” 按钮取消了， 工程师完美地执行了任务， 用户满意么？</a:t>
            </a:r>
            <a:r>
              <a:rPr lang="en-US" sz="1400" dirty="0"/>
              <a:t> </a:t>
            </a:r>
            <a:endParaRPr lang="en-US" sz="14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0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0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20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20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20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20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20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20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20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2000"/>
                                        <p:tgtEl>
                                          <p:spTgt spid="2">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animEffect transition="in" filter="fade">
                                      <p:cBhvr>
                                        <p:cTn id="49" dur="20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PSP data (</a:t>
            </a:r>
            <a:r>
              <a:rPr lang="zh-CN" altLang="en-US" sz="3200" dirty="0"/>
              <a:t>大三学生 </a:t>
            </a:r>
            <a:r>
              <a:rPr lang="en-US" altLang="zh-CN" sz="3200" dirty="0"/>
              <a:t>vs. </a:t>
            </a:r>
            <a:r>
              <a:rPr lang="zh-CN" altLang="en-US" sz="3200" dirty="0"/>
              <a:t>工作三年的工程师）</a:t>
            </a:r>
            <a:endParaRPr lang="en-US" sz="3200" dirty="0"/>
          </a:p>
        </p:txBody>
      </p:sp>
      <p:pic>
        <p:nvPicPr>
          <p:cNvPr id="4" name="Content Placeholder 3"/>
          <p:cNvPicPr>
            <a:picLocks noGrp="1" noChangeAspect="1"/>
          </p:cNvPicPr>
          <p:nvPr>
            <p:ph idx="1"/>
          </p:nvPr>
        </p:nvPicPr>
        <p:blipFill>
          <a:blip r:embed="rId1"/>
          <a:stretch>
            <a:fillRect/>
          </a:stretch>
        </p:blipFill>
        <p:spPr>
          <a:xfrm>
            <a:off x="3082987" y="1752601"/>
            <a:ext cx="6026026" cy="46259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续表</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1981200" y="2813111"/>
            <a:ext cx="8229600" cy="25497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t>大三 </a:t>
            </a:r>
            <a:r>
              <a:rPr lang="en-US" altLang="zh-CN" b="0" dirty="0"/>
              <a:t>vs. </a:t>
            </a:r>
            <a:r>
              <a:rPr lang="zh-CN" altLang="en-US" b="0" dirty="0"/>
              <a:t>研究生毕业</a:t>
            </a:r>
            <a:r>
              <a:rPr lang="en-US" altLang="zh-CN" b="0" dirty="0"/>
              <a:t>+</a:t>
            </a:r>
            <a:r>
              <a:rPr lang="zh-CN" altLang="en-US" b="0" dirty="0"/>
              <a:t>工作三年</a:t>
            </a:r>
            <a:endParaRPr lang="en-US" b="0" dirty="0"/>
          </a:p>
        </p:txBody>
      </p:sp>
      <p:sp>
        <p:nvSpPr>
          <p:cNvPr id="3" name="Content Placeholder 2"/>
          <p:cNvSpPr>
            <a:spLocks noGrp="1"/>
          </p:cNvSpPr>
          <p:nvPr>
            <p:ph idx="1"/>
          </p:nvPr>
        </p:nvSpPr>
        <p:spPr/>
        <p:txBody>
          <a:bodyPr>
            <a:normAutofit/>
          </a:bodyPr>
          <a:lstStyle/>
          <a:p>
            <a:pPr marL="118745" indent="0">
              <a:buNone/>
            </a:pPr>
            <a:r>
              <a:rPr lang="zh-CN" altLang="en-US" sz="2000" dirty="0"/>
              <a:t>软件工程师比大四学生多读了 </a:t>
            </a:r>
            <a:r>
              <a:rPr lang="en-US" altLang="zh-CN" sz="2000" dirty="0"/>
              <a:t>3 </a:t>
            </a:r>
            <a:r>
              <a:rPr lang="zh-CN" altLang="en-US" sz="2000" dirty="0"/>
              <a:t>年书</a:t>
            </a:r>
            <a:r>
              <a:rPr lang="en-US" altLang="zh-CN" sz="2000" dirty="0"/>
              <a:t>, </a:t>
            </a:r>
            <a:r>
              <a:rPr lang="zh-CN" altLang="en-US" sz="2000" dirty="0"/>
              <a:t>多工作了</a:t>
            </a:r>
            <a:r>
              <a:rPr lang="en-US" altLang="zh-CN" sz="2000" dirty="0"/>
              <a:t>3 </a:t>
            </a:r>
            <a:r>
              <a:rPr lang="zh-CN" altLang="en-US" sz="2000" dirty="0"/>
              <a:t>年，两类人任务的质量要求也不一样。</a:t>
            </a:r>
            <a:endParaRPr lang="en-US" altLang="zh-CN" sz="2000" dirty="0"/>
          </a:p>
          <a:p>
            <a:r>
              <a:rPr lang="zh-CN" altLang="en-US" sz="2000" dirty="0"/>
              <a:t>工程师在 “需求分析” 和 “测试” 这两方面明显地要花更多的时间（多 </a:t>
            </a:r>
            <a:r>
              <a:rPr lang="en-US" altLang="zh-CN" sz="2000" dirty="0"/>
              <a:t>60% </a:t>
            </a:r>
            <a:r>
              <a:rPr lang="zh-CN" altLang="en-US" sz="2000" dirty="0"/>
              <a:t>以上）；但是在具体编码上</a:t>
            </a:r>
            <a:r>
              <a:rPr lang="en-US" altLang="zh-CN" sz="2000" dirty="0"/>
              <a:t>, </a:t>
            </a:r>
            <a:r>
              <a:rPr lang="zh-CN" altLang="en-US" sz="2000" dirty="0"/>
              <a:t>工程师比学生 要少花</a:t>
            </a:r>
            <a:r>
              <a:rPr lang="en-US" altLang="zh-CN" sz="2000" dirty="0"/>
              <a:t>1/3 </a:t>
            </a:r>
            <a:r>
              <a:rPr lang="zh-CN" altLang="en-US" sz="2000" dirty="0"/>
              <a:t>强的时间。</a:t>
            </a:r>
            <a:endParaRPr lang="en-US" altLang="zh-CN" sz="2000" dirty="0"/>
          </a:p>
          <a:p>
            <a:r>
              <a:rPr lang="zh-CN" altLang="en-US" sz="2000" dirty="0"/>
              <a:t>显然</a:t>
            </a:r>
            <a:r>
              <a:rPr lang="en-US" altLang="zh-CN" sz="2000" dirty="0"/>
              <a:t>, </a:t>
            </a:r>
            <a:r>
              <a:rPr lang="zh-CN" altLang="en-US" sz="2000" dirty="0"/>
              <a:t>从学生到职业程序员</a:t>
            </a:r>
            <a:r>
              <a:rPr lang="en-US" altLang="zh-CN" sz="2000" dirty="0"/>
              <a:t>, </a:t>
            </a:r>
            <a:r>
              <a:rPr lang="zh-CN" altLang="en-US" sz="2000" dirty="0"/>
              <a:t>并不是更加没完没了地写程序</a:t>
            </a:r>
            <a:r>
              <a:rPr lang="en-US" altLang="zh-CN" sz="2000" dirty="0"/>
              <a:t>——</a:t>
            </a:r>
            <a:r>
              <a:rPr lang="zh-CN" altLang="en-US" sz="2000" dirty="0"/>
              <a:t>花在写代码上的时间反而少了许多。</a:t>
            </a:r>
            <a:endParaRPr lang="en-US" altLang="zh-CN" sz="2000" dirty="0"/>
          </a:p>
          <a:p>
            <a:endParaRPr lang="en-US" sz="2000" dirty="0"/>
          </a:p>
          <a:p>
            <a:pPr marL="118745" indent="0">
              <a:buNone/>
            </a:pPr>
            <a:r>
              <a:rPr lang="zh-CN" altLang="en-US" sz="2000" dirty="0"/>
              <a:t>请同学们汇报自己在写个人项目时候的时间分布，发布到博客上。</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PSP ISSUES </a:t>
            </a:r>
            <a:r>
              <a:rPr lang="en-US" altLang="zh-CN" dirty="0"/>
              <a:t>(cont.)</a:t>
            </a:r>
            <a:endParaRPr lang="en-US" dirty="0"/>
          </a:p>
        </p:txBody>
      </p:sp>
      <p:sp>
        <p:nvSpPr>
          <p:cNvPr id="2" name="Content Placeholder 1"/>
          <p:cNvSpPr>
            <a:spLocks noGrp="1"/>
          </p:cNvSpPr>
          <p:nvPr>
            <p:ph idx="1"/>
          </p:nvPr>
        </p:nvSpPr>
        <p:spPr/>
        <p:txBody>
          <a:bodyPr>
            <a:normAutofit/>
          </a:bodyPr>
          <a:lstStyle/>
          <a:p>
            <a:r>
              <a:rPr lang="zh-CN" altLang="en-US" sz="2200" dirty="0"/>
              <a:t>考虑下面的情况</a:t>
            </a:r>
            <a:endParaRPr lang="en-US" altLang="zh-CN" sz="2200" dirty="0"/>
          </a:p>
          <a:p>
            <a:pPr lvl="1"/>
            <a:r>
              <a:rPr lang="zh-CN" altLang="en-US" sz="2200" dirty="0"/>
              <a:t>一群人把一堆砖头从</a:t>
            </a:r>
            <a:r>
              <a:rPr lang="en-US" altLang="zh-CN" sz="2200" dirty="0"/>
              <a:t>A</a:t>
            </a:r>
            <a:r>
              <a:rPr lang="zh-CN" altLang="en-US" sz="2200" dirty="0"/>
              <a:t>地搬到</a:t>
            </a:r>
            <a:r>
              <a:rPr lang="en-US" altLang="zh-CN" sz="2200" dirty="0"/>
              <a:t>B</a:t>
            </a:r>
            <a:r>
              <a:rPr lang="zh-CN" altLang="en-US" sz="2200" dirty="0"/>
              <a:t>地。</a:t>
            </a:r>
            <a:endParaRPr lang="en-US" altLang="zh-CN" sz="2200" dirty="0"/>
          </a:p>
          <a:p>
            <a:pPr lvl="1"/>
            <a:r>
              <a:rPr lang="zh-CN" altLang="en-US" sz="2200" dirty="0"/>
              <a:t>一个剧组排演话剧</a:t>
            </a:r>
            <a:endParaRPr lang="en-US" altLang="zh-CN" sz="2200" dirty="0"/>
          </a:p>
          <a:p>
            <a:pPr lvl="1"/>
            <a:r>
              <a:rPr lang="zh-CN" altLang="en-US" sz="2200" dirty="0"/>
              <a:t>一群画家一起创作 </a:t>
            </a:r>
            <a:r>
              <a:rPr lang="en-US" altLang="zh-CN" sz="2200" dirty="0"/>
              <a:t>“</a:t>
            </a:r>
            <a:r>
              <a:rPr lang="zh-CN" altLang="en-US" sz="2200" dirty="0"/>
              <a:t>百里长城图”</a:t>
            </a:r>
            <a:endParaRPr lang="en-US" altLang="zh-CN" sz="2200" dirty="0"/>
          </a:p>
          <a:p>
            <a:pPr lvl="1"/>
            <a:r>
              <a:rPr lang="zh-CN" altLang="en-US" sz="2200" dirty="0"/>
              <a:t>一群队员在职业球队踢球</a:t>
            </a:r>
            <a:endParaRPr lang="en-US" altLang="zh-CN" sz="2200" dirty="0"/>
          </a:p>
          <a:p>
            <a:pPr lvl="1"/>
            <a:r>
              <a:rPr lang="zh-CN" altLang="en-US" sz="2200" dirty="0"/>
              <a:t>一群医生</a:t>
            </a:r>
            <a:r>
              <a:rPr lang="en-US" altLang="zh-CN" sz="2200" dirty="0"/>
              <a:t>/</a:t>
            </a:r>
            <a:r>
              <a:rPr lang="zh-CN" altLang="en-US" sz="2200" dirty="0"/>
              <a:t>护士轮流值夜班</a:t>
            </a:r>
            <a:endParaRPr lang="en-US" altLang="zh-CN" sz="2200" dirty="0"/>
          </a:p>
          <a:p>
            <a:pPr lvl="1"/>
            <a:r>
              <a:rPr lang="zh-CN" altLang="en-US" sz="2200" dirty="0"/>
              <a:t>一群老师教一个系中不同的课</a:t>
            </a:r>
            <a:endParaRPr lang="en-US" altLang="zh-CN" sz="2200" dirty="0"/>
          </a:p>
          <a:p>
            <a:pPr lvl="1"/>
            <a:r>
              <a:rPr lang="zh-CN" altLang="en-US" sz="2200" dirty="0"/>
              <a:t>一群学生做软工项目</a:t>
            </a:r>
            <a:endParaRPr lang="en-US" altLang="zh-CN" sz="2200" dirty="0"/>
          </a:p>
          <a:p>
            <a:pPr>
              <a:buNone/>
            </a:pPr>
            <a:endParaRPr lang="en-US" altLang="zh-CN" sz="2400" dirty="0"/>
          </a:p>
          <a:p>
            <a:pPr>
              <a:buNone/>
            </a:pPr>
            <a:r>
              <a:rPr lang="zh-CN" altLang="en-US" sz="2400" dirty="0"/>
              <a:t>如何衡量个人在各自团队的效率？</a:t>
            </a:r>
            <a:br>
              <a:rPr lang="zh-CN" altLang="en-US" sz="2400" dirty="0"/>
            </a:br>
            <a:endParaRPr lang="en-US" sz="20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20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20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20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20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20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20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2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PSP ISSUES </a:t>
            </a:r>
            <a:r>
              <a:rPr lang="en-US" altLang="zh-CN" dirty="0"/>
              <a:t>(cont.)</a:t>
            </a:r>
            <a:endParaRPr lang="en-US" dirty="0"/>
          </a:p>
        </p:txBody>
      </p:sp>
      <p:sp>
        <p:nvSpPr>
          <p:cNvPr id="2" name="Content Placeholder 1"/>
          <p:cNvSpPr>
            <a:spLocks noGrp="1"/>
          </p:cNvSpPr>
          <p:nvPr>
            <p:ph idx="1"/>
          </p:nvPr>
        </p:nvSpPr>
        <p:spPr/>
        <p:txBody>
          <a:bodyPr>
            <a:normAutofit/>
          </a:bodyPr>
          <a:lstStyle/>
          <a:p>
            <a:r>
              <a:rPr lang="en-US" altLang="zh-CN" sz="2200" dirty="0"/>
              <a:t>How do you measure creativity?</a:t>
            </a:r>
            <a:endParaRPr lang="en-US" altLang="zh-CN" sz="2200" dirty="0"/>
          </a:p>
          <a:p>
            <a:pPr lvl="1"/>
            <a:r>
              <a:rPr lang="zh-CN" altLang="en-US" sz="2000" dirty="0"/>
              <a:t>写诗歌最多的人是谁</a:t>
            </a:r>
            <a:r>
              <a:rPr lang="en-US" altLang="zh-CN" sz="2000" dirty="0"/>
              <a:t>? </a:t>
            </a:r>
            <a:endParaRPr lang="en-US" altLang="zh-CN" sz="2000" dirty="0"/>
          </a:p>
          <a:p>
            <a:pPr lvl="1"/>
            <a:r>
              <a:rPr lang="zh-CN" altLang="en-US" sz="2000" dirty="0"/>
              <a:t>最有创造力的诗人是谁</a:t>
            </a:r>
            <a:r>
              <a:rPr lang="en-US" altLang="zh-CN" sz="2000" dirty="0"/>
              <a:t>? </a:t>
            </a:r>
            <a:endParaRPr lang="en-US" altLang="zh-CN" sz="2000" dirty="0"/>
          </a:p>
          <a:p>
            <a:r>
              <a:rPr lang="en-US" altLang="zh-CN" sz="2200" dirty="0"/>
              <a:t>Is software Art or Engineering?</a:t>
            </a:r>
            <a:endParaRPr lang="en-US" altLang="zh-CN" sz="2200" dirty="0"/>
          </a:p>
          <a:p>
            <a:pPr lvl="1"/>
            <a:r>
              <a:rPr lang="en-US" altLang="zh-CN" sz="2000" dirty="0"/>
              <a:t>How do you measure an Artist?  </a:t>
            </a:r>
            <a:endParaRPr lang="en-US" altLang="zh-CN" sz="2000" dirty="0"/>
          </a:p>
          <a:p>
            <a:pPr lvl="1"/>
            <a:r>
              <a:rPr lang="en-US" altLang="zh-CN" sz="2000" dirty="0"/>
              <a:t>“Gone with the Wind”   by </a:t>
            </a:r>
            <a:r>
              <a:rPr lang="en-US" sz="2000" dirty="0">
                <a:hlinkClick r:id="rId1" tooltip="Margaret Mitchell" action="ppaction://hlinkfile"/>
              </a:rPr>
              <a:t>Margaret Mitchell</a:t>
            </a:r>
            <a:r>
              <a:rPr lang="en-US" altLang="zh-CN" sz="2000" dirty="0"/>
              <a:t>;  </a:t>
            </a:r>
            <a:endParaRPr lang="en-US" altLang="zh-CN" sz="2000" dirty="0"/>
          </a:p>
          <a:p>
            <a:pPr lvl="1"/>
            <a:r>
              <a:rPr lang="en-US" altLang="zh-CN" sz="2000" dirty="0"/>
              <a:t>&lt;</a:t>
            </a:r>
            <a:r>
              <a:rPr lang="zh-CN" altLang="en-US" sz="2000" dirty="0"/>
              <a:t>红楼梦</a:t>
            </a:r>
            <a:r>
              <a:rPr lang="en-US" altLang="zh-CN" sz="2000" dirty="0"/>
              <a:t>&gt; by </a:t>
            </a:r>
            <a:r>
              <a:rPr lang="zh-CN" altLang="en-US" sz="2000" dirty="0"/>
              <a:t>曹雪芹</a:t>
            </a:r>
            <a:endParaRPr lang="en-US" sz="20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20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0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20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20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Art vs. Follow the rules</a:t>
            </a:r>
            <a:endParaRPr lang="en-US" dirty="0"/>
          </a:p>
        </p:txBody>
      </p:sp>
      <p:sp>
        <p:nvSpPr>
          <p:cNvPr id="3" name="Content Placeholder 2"/>
          <p:cNvSpPr>
            <a:spLocks noGrp="1"/>
          </p:cNvSpPr>
          <p:nvPr>
            <p:ph idx="1"/>
          </p:nvPr>
        </p:nvSpPr>
        <p:spPr/>
        <p:txBody>
          <a:bodyPr>
            <a:normAutofit fontScale="62500" lnSpcReduction="20000"/>
          </a:bodyPr>
          <a:lstStyle/>
          <a:p>
            <a:pPr>
              <a:lnSpc>
                <a:spcPct val="120000"/>
              </a:lnSpc>
              <a:buNone/>
            </a:pPr>
            <a:r>
              <a:rPr lang="zh-CN" altLang="en-US" sz="2400" dirty="0">
                <a:latin typeface="微软雅黑" panose="020B0503020204020204" pitchFamily="34" charset="-122"/>
                <a:ea typeface="微软雅黑" panose="020B0503020204020204" pitchFamily="34" charset="-122"/>
              </a:rPr>
              <a:t>念奴娇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赤壁怀古 </a:t>
            </a:r>
            <a:br>
              <a:rPr lang="zh-CN" altLang="en-US" dirty="0">
                <a:latin typeface="微软雅黑" panose="020B0503020204020204" pitchFamily="34" charset="-122"/>
                <a:ea typeface="微软雅黑" panose="020B0503020204020204" pitchFamily="34" charset="-122"/>
              </a:rPr>
            </a:br>
            <a:br>
              <a:rPr lang="zh-CN" altLang="en-US"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大江东去，浪淘尽，</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千古风流人物。</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故垒西边，人道是，三国周郎赤壁。</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乱石崩云，惊涛裂岸，卷起千堆雪。</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江山如画，一时多少豪杰。</a:t>
            </a:r>
            <a:br>
              <a:rPr lang="zh-CN" altLang="en-US" sz="2200" dirty="0">
                <a:latin typeface="微软雅黑" panose="020B0503020204020204" pitchFamily="34" charset="-122"/>
                <a:ea typeface="微软雅黑" panose="020B0503020204020204" pitchFamily="34" charset="-122"/>
              </a:rPr>
            </a:b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遥想公谨当年，小乔初嫁了。</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羽扇纶巾，谈笑间，樯橹灰飞烟灭。</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故国神游，多情应笑我，早生华发。</a:t>
            </a:r>
            <a:br>
              <a:rPr lang="zh-CN" altLang="en-US"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人生如梦，一樽还酹江月。</a:t>
            </a:r>
            <a:endParaRPr lang="en-US" altLang="zh-CN" sz="2200" dirty="0">
              <a:latin typeface="微软雅黑" panose="020B0503020204020204" pitchFamily="34" charset="-122"/>
              <a:ea typeface="微软雅黑" panose="020B0503020204020204" pitchFamily="34" charset="-122"/>
            </a:endParaRPr>
          </a:p>
          <a:p>
            <a:pPr>
              <a:lnSpc>
                <a:spcPct val="120000"/>
              </a:lnSpc>
              <a:buNone/>
            </a:pPr>
            <a:r>
              <a:rPr lang="en-US" altLang="zh-CN" sz="2200" dirty="0"/>
              <a:t>-----------------</a:t>
            </a:r>
            <a:endParaRPr lang="en-US" altLang="zh-CN" sz="2200" dirty="0"/>
          </a:p>
          <a:p>
            <a:pPr>
              <a:lnSpc>
                <a:spcPct val="120000"/>
              </a:lnSpc>
              <a:buNone/>
            </a:pPr>
            <a:r>
              <a:rPr lang="zh-CN" altLang="en-US" sz="2200" dirty="0"/>
              <a:t>找出上面重复的字</a:t>
            </a:r>
            <a:endParaRPr lang="en-US" altLang="zh-CN" sz="2200" dirty="0"/>
          </a:p>
          <a:p>
            <a:pPr>
              <a:lnSpc>
                <a:spcPct val="120000"/>
              </a:lnSpc>
              <a:buNone/>
            </a:pPr>
            <a:r>
              <a:rPr lang="en-US" altLang="zh-CN" sz="2200" dirty="0"/>
              <a:t>-----------------</a:t>
            </a:r>
            <a:endParaRPr lang="en-US" altLang="zh-CN" sz="2200" dirty="0"/>
          </a:p>
          <a:p>
            <a:pPr>
              <a:lnSpc>
                <a:spcPct val="120000"/>
              </a:lnSpc>
              <a:buNone/>
            </a:pPr>
            <a:r>
              <a:rPr lang="en-US" altLang="zh-CN" sz="2200" dirty="0"/>
              <a:t>[</a:t>
            </a:r>
            <a:r>
              <a:rPr lang="zh-CN" altLang="en-US" sz="2200" dirty="0"/>
              <a:t>南宋</a:t>
            </a:r>
            <a:r>
              <a:rPr lang="en-US" altLang="zh-CN" sz="2200" dirty="0"/>
              <a:t>]</a:t>
            </a:r>
            <a:r>
              <a:rPr lang="zh-CN" altLang="en-US" sz="2200" dirty="0"/>
              <a:t>俞文豹：今人看人文字，未论其大体如何，先且指点重字。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SE</a:t>
            </a:r>
            <a:endParaRPr lang="en-US" dirty="0"/>
          </a:p>
        </p:txBody>
      </p:sp>
      <p:sp>
        <p:nvSpPr>
          <p:cNvPr id="3" name="Content Placeholder 2"/>
          <p:cNvSpPr>
            <a:spLocks noGrp="1"/>
          </p:cNvSpPr>
          <p:nvPr>
            <p:ph idx="1"/>
          </p:nvPr>
        </p:nvSpPr>
        <p:spPr/>
        <p:txBody>
          <a:bodyPr>
            <a:normAutofit fontScale="85000" lnSpcReduction="20000"/>
          </a:bodyPr>
          <a:lstStyle/>
          <a:p>
            <a:r>
              <a:rPr lang="en-US" altLang="zh-CN" dirty="0"/>
              <a:t>Which role is corresponding to software engineer?</a:t>
            </a:r>
            <a:endParaRPr lang="en-US" altLang="zh-CN" dirty="0"/>
          </a:p>
          <a:p>
            <a:pPr lvl="1"/>
            <a:r>
              <a:rPr lang="zh-CN" altLang="en-US" dirty="0">
                <a:latin typeface="微软雅黑" panose="020B0503020204020204" pitchFamily="34" charset="-122"/>
                <a:ea typeface="微软雅黑" panose="020B0503020204020204" pitchFamily="34" charset="-122"/>
              </a:rPr>
              <a:t>房地产老板</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投标，买地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建筑设计师</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设计建筑</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土木工程师</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设计土木结构</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建筑工人</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具体建设</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工程监理</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监管质量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装修工人</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楼房销售</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楼房中介</a:t>
            </a:r>
            <a:endParaRPr lang="en-US" altLang="zh-CN" dirty="0">
              <a:latin typeface="微软雅黑" panose="020B0503020204020204" pitchFamily="34" charset="-122"/>
              <a:ea typeface="微软雅黑" panose="020B0503020204020204" pitchFamily="34" charset="-122"/>
            </a:endParaRPr>
          </a:p>
          <a:p>
            <a:r>
              <a:rPr lang="en-US" altLang="zh-CN" dirty="0"/>
              <a:t>Should software engineering include elements of art?</a:t>
            </a:r>
            <a:endParaRPr lang="en-US" altLang="zh-CN" dirty="0">
              <a:latin typeface="微软雅黑" panose="020B0503020204020204" pitchFamily="34" charset="-122"/>
              <a:ea typeface="微软雅黑" panose="020B0503020204020204" pitchFamily="34" charset="-122"/>
            </a:endParaRPr>
          </a:p>
        </p:txBody>
      </p:sp>
      <p:sp>
        <p:nvSpPr>
          <p:cNvPr id="4" name="Right Bracket 3"/>
          <p:cNvSpPr/>
          <p:nvPr/>
        </p:nvSpPr>
        <p:spPr>
          <a:xfrm>
            <a:off x="5257800" y="2438400"/>
            <a:ext cx="1188720" cy="2514600"/>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5" name="TextBox 4"/>
          <p:cNvSpPr txBox="1"/>
          <p:nvPr/>
        </p:nvSpPr>
        <p:spPr>
          <a:xfrm>
            <a:off x="6705600" y="3352801"/>
            <a:ext cx="28194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软件工程师</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码农</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 </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要做的事情</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2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2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20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20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20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xEl>
                                              <p:pRg st="14" end="14"/>
                                            </p:txEl>
                                          </p:spTgt>
                                        </p:tgtEl>
                                        <p:attrNameLst>
                                          <p:attrName>style.visibility</p:attrName>
                                        </p:attrNameLst>
                                      </p:cBhvr>
                                      <p:to>
                                        <p:strVal val="visible"/>
                                      </p:to>
                                    </p:set>
                                    <p:animEffect transition="in" filter="fade">
                                      <p:cBhvr>
                                        <p:cTn id="86" dur="2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631950" y="1557339"/>
            <a:ext cx="9036050"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lnSpc>
                <a:spcPct val="110000"/>
              </a:lnSpc>
              <a:buFont typeface="Arial" panose="020B0604020202020204" pitchFamily="34" charset="0"/>
              <a:buNone/>
            </a:pPr>
            <a:r>
              <a:rPr lang="zh-CN" altLang="en-US" sz="2400"/>
              <a:t>会下国际象棋的人都很清楚：皇后可以在横、竖、斜线上不限步数地吃掉其他棋子。如何将</a:t>
            </a:r>
            <a:r>
              <a:rPr lang="en-US" altLang="zh-CN" sz="2400"/>
              <a:t>8</a:t>
            </a:r>
            <a:r>
              <a:rPr lang="zh-CN" altLang="en-US" sz="2400"/>
              <a:t>个皇后放在棋盘上（有</a:t>
            </a:r>
            <a:r>
              <a:rPr lang="en-US" altLang="zh-CN" sz="2400"/>
              <a:t>8 * 8</a:t>
            </a:r>
            <a:r>
              <a:rPr lang="zh-CN" altLang="en-US" sz="2400"/>
              <a:t>个方格），使它们谁也不能被吃掉！这就是著名的八皇后问题。 </a:t>
            </a:r>
            <a:br>
              <a:rPr lang="zh-CN" altLang="en-US" sz="2400"/>
            </a:br>
            <a:endParaRPr lang="zh-CN" altLang="en-US" sz="2400"/>
          </a:p>
          <a:p>
            <a:pPr eaLnBrk="1" hangingPunct="1">
              <a:lnSpc>
                <a:spcPct val="150000"/>
              </a:lnSpc>
              <a:buFont typeface="Arial" panose="020B0604020202020204" pitchFamily="34" charset="0"/>
              <a:buNone/>
            </a:pPr>
            <a:r>
              <a:rPr lang="zh-CN" altLang="en-US" sz="2400"/>
              <a:t>对于某个满足要求的</a:t>
            </a:r>
            <a:r>
              <a:rPr lang="en-US" altLang="zh-CN" sz="2400"/>
              <a:t>8</a:t>
            </a:r>
            <a:r>
              <a:rPr lang="zh-CN" altLang="en-US" sz="2400"/>
              <a:t>皇后的摆放方法，定义一个皇后串</a:t>
            </a:r>
            <a:r>
              <a:rPr lang="en-US" altLang="zh-CN" sz="2400"/>
              <a:t>a</a:t>
            </a:r>
            <a:r>
              <a:rPr lang="zh-CN" altLang="en-US" sz="2400"/>
              <a:t>与之对应，即</a:t>
            </a:r>
            <a:r>
              <a:rPr lang="en-US" altLang="zh-CN" sz="2400"/>
              <a:t>a=b</a:t>
            </a:r>
            <a:r>
              <a:rPr lang="en-US" altLang="zh-CN" sz="2400" baseline="-25000"/>
              <a:t>1</a:t>
            </a:r>
            <a:r>
              <a:rPr lang="en-US" altLang="zh-CN" sz="2400"/>
              <a:t>b</a:t>
            </a:r>
            <a:r>
              <a:rPr lang="en-US" altLang="zh-CN" sz="2400" baseline="-25000"/>
              <a:t>2</a:t>
            </a:r>
            <a:r>
              <a:rPr lang="en-US" altLang="zh-CN" sz="2400"/>
              <a:t>...b</a:t>
            </a:r>
            <a:r>
              <a:rPr lang="en-US" altLang="zh-CN" sz="2400" baseline="-25000"/>
              <a:t>8</a:t>
            </a:r>
            <a:r>
              <a:rPr lang="zh-CN" altLang="en-US" sz="2400"/>
              <a:t>，其中</a:t>
            </a:r>
            <a:r>
              <a:rPr lang="en-US" altLang="zh-CN" sz="2400"/>
              <a:t>b</a:t>
            </a:r>
            <a:r>
              <a:rPr lang="en-US" altLang="zh-CN" sz="2400" baseline="-25000"/>
              <a:t>i</a:t>
            </a:r>
            <a:r>
              <a:rPr lang="zh-CN" altLang="en-US" sz="2400"/>
              <a:t>为相应摆法中第</a:t>
            </a:r>
            <a:r>
              <a:rPr lang="en-US" altLang="zh-CN" sz="2400"/>
              <a:t>i</a:t>
            </a:r>
            <a:r>
              <a:rPr lang="zh-CN" altLang="en-US" sz="2400"/>
              <a:t>行皇后所处的列数。</a:t>
            </a:r>
            <a:endParaRPr lang="zh-CN" altLang="en-US" sz="2400"/>
          </a:p>
          <a:p>
            <a:pPr eaLnBrk="1" hangingPunct="1">
              <a:lnSpc>
                <a:spcPct val="150000"/>
              </a:lnSpc>
              <a:buFont typeface="Arial" panose="020B0604020202020204" pitchFamily="34" charset="0"/>
              <a:buNone/>
            </a:pPr>
            <a:endParaRPr lang="zh-CN" altLang="en-US" sz="2400"/>
          </a:p>
          <a:p>
            <a:pPr eaLnBrk="1" hangingPunct="1">
              <a:lnSpc>
                <a:spcPct val="110000"/>
              </a:lnSpc>
              <a:buFont typeface="Arial" panose="020B0604020202020204" pitchFamily="34" charset="0"/>
              <a:buNone/>
            </a:pPr>
            <a:r>
              <a:rPr lang="zh-CN" altLang="en-US" sz="2400"/>
              <a:t>已经知道</a:t>
            </a:r>
            <a:r>
              <a:rPr lang="en-US" altLang="zh-CN" sz="2400"/>
              <a:t>8</a:t>
            </a:r>
            <a:r>
              <a:rPr lang="zh-CN" altLang="en-US" sz="2400"/>
              <a:t>皇后问题一共有</a:t>
            </a:r>
            <a:r>
              <a:rPr lang="en-US" altLang="zh-CN" sz="2400"/>
              <a:t>92</a:t>
            </a:r>
            <a:r>
              <a:rPr lang="zh-CN" altLang="en-US" sz="2400"/>
              <a:t>组解（即</a:t>
            </a:r>
            <a:r>
              <a:rPr lang="en-US" altLang="zh-CN" sz="2400"/>
              <a:t>92</a:t>
            </a:r>
            <a:r>
              <a:rPr lang="zh-CN" altLang="en-US" sz="2400"/>
              <a:t>个不同的皇后串）。 </a:t>
            </a:r>
            <a:br>
              <a:rPr lang="zh-CN" altLang="en-US" sz="2400"/>
            </a:br>
            <a:r>
              <a:rPr lang="zh-CN" altLang="en-US" sz="2400"/>
              <a:t>给出一个数</a:t>
            </a:r>
            <a:r>
              <a:rPr lang="en-US" altLang="zh-CN" sz="2400"/>
              <a:t>b</a:t>
            </a:r>
            <a:r>
              <a:rPr lang="zh-CN" altLang="en-US" sz="2400"/>
              <a:t>，要求输出第</a:t>
            </a:r>
            <a:r>
              <a:rPr lang="en-US" altLang="zh-CN" sz="2400"/>
              <a:t>b</a:t>
            </a:r>
            <a:r>
              <a:rPr lang="zh-CN" altLang="en-US" sz="2400"/>
              <a:t>个串。串的比较是这样的：皇后串</a:t>
            </a:r>
            <a:r>
              <a:rPr lang="en-US" altLang="zh-CN" sz="2400"/>
              <a:t>x</a:t>
            </a:r>
            <a:r>
              <a:rPr lang="zh-CN" altLang="en-US" sz="2400"/>
              <a:t>置于皇后串</a:t>
            </a:r>
            <a:r>
              <a:rPr lang="en-US" altLang="zh-CN" sz="2400"/>
              <a:t>y</a:t>
            </a:r>
            <a:r>
              <a:rPr lang="zh-CN" altLang="en-US" sz="2400"/>
              <a:t>之前，当且仅当将</a:t>
            </a:r>
            <a:r>
              <a:rPr lang="en-US" altLang="zh-CN" sz="2400"/>
              <a:t>x</a:t>
            </a:r>
            <a:r>
              <a:rPr lang="zh-CN" altLang="en-US" sz="2400"/>
              <a:t>视为整数时比</a:t>
            </a:r>
            <a:r>
              <a:rPr lang="en-US" altLang="zh-CN" sz="2400"/>
              <a:t>y</a:t>
            </a:r>
            <a:r>
              <a:rPr lang="zh-CN" altLang="en-US" sz="2400"/>
              <a:t>小。 </a:t>
            </a:r>
            <a:br>
              <a:rPr lang="zh-CN" altLang="en-US" sz="2400"/>
            </a:br>
            <a:endParaRPr lang="zh-CN" altLang="en-US" sz="2400"/>
          </a:p>
        </p:txBody>
      </p:sp>
      <p:sp>
        <p:nvSpPr>
          <p:cNvPr id="38915" name="Rectangle 3"/>
          <p:cNvSpPr>
            <a:spLocks noChangeArrowheads="1"/>
          </p:cNvSpPr>
          <p:nvPr/>
        </p:nvSpPr>
        <p:spPr bwMode="auto">
          <a:xfrm>
            <a:off x="1847851" y="260350"/>
            <a:ext cx="70262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000" dirty="0">
                <a:solidFill>
                  <a:schemeClr val="tx2"/>
                </a:solidFill>
                <a:latin typeface="Arial" panose="020B0604020202020204" pitchFamily="34" charset="0"/>
                <a:ea typeface="隶书" panose="02010509060101010101" pitchFamily="49" charset="-122"/>
              </a:rPr>
              <a:t>例题：八皇后问题</a:t>
            </a:r>
            <a:endParaRPr lang="zh-CN" altLang="en-US" sz="3000" dirty="0">
              <a:solidFill>
                <a:schemeClr val="tx2"/>
              </a:solidFill>
              <a:latin typeface="Arial" panose="020B0604020202020204" pitchFamily="34" charset="0"/>
              <a:ea typeface="隶书" panose="02010509060101010101" pitchFamily="49"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Pragmatic Approach</a:t>
            </a:r>
            <a:endParaRPr lang="en-US" dirty="0"/>
          </a:p>
        </p:txBody>
      </p:sp>
      <p:sp>
        <p:nvSpPr>
          <p:cNvPr id="2" name="Content Placeholder 1"/>
          <p:cNvSpPr>
            <a:spLocks noGrp="1"/>
          </p:cNvSpPr>
          <p:nvPr>
            <p:ph idx="1"/>
          </p:nvPr>
        </p:nvSpPr>
        <p:spPr>
          <a:xfrm>
            <a:off x="1981200" y="1600200"/>
            <a:ext cx="4191000" cy="4876800"/>
          </a:xfrm>
        </p:spPr>
        <p:txBody>
          <a:bodyPr>
            <a:noAutofit/>
          </a:bodyPr>
          <a:lstStyle/>
          <a:p>
            <a:r>
              <a:rPr lang="en-US" sz="2000" dirty="0"/>
              <a:t>Book </a:t>
            </a:r>
            <a:r>
              <a:rPr lang="en-US" altLang="zh-CN" sz="2000" dirty="0"/>
              <a:t>-</a:t>
            </a:r>
            <a:r>
              <a:rPr lang="en-US" sz="2000" dirty="0"/>
              <a:t> </a:t>
            </a:r>
            <a:r>
              <a:rPr lang="en-US" altLang="zh-CN" sz="2000" dirty="0"/>
              <a:t>TPP</a:t>
            </a:r>
            <a:endParaRPr lang="en-US" sz="2000" dirty="0"/>
          </a:p>
          <a:p>
            <a:pPr lvl="1"/>
            <a:r>
              <a:rPr lang="en-US" sz="1400" i="1" dirty="0"/>
              <a:t>&lt;the </a:t>
            </a:r>
            <a:r>
              <a:rPr lang="en-US" altLang="zh-CN" sz="1400" i="1" dirty="0"/>
              <a:t>P</a:t>
            </a:r>
            <a:r>
              <a:rPr lang="en-US" sz="1400" i="1" dirty="0"/>
              <a:t>ragmatic Programmer – from Journeyman to Master&gt;</a:t>
            </a:r>
            <a:r>
              <a:rPr lang="en-US" sz="1800" dirty="0"/>
              <a:t> </a:t>
            </a:r>
            <a:endParaRPr lang="en-US" sz="1800" dirty="0"/>
          </a:p>
          <a:p>
            <a:r>
              <a:rPr lang="en-US" sz="2000" dirty="0"/>
              <a:t>How does TPP guide engineer in:</a:t>
            </a:r>
            <a:endParaRPr lang="en-US" sz="2000" dirty="0"/>
          </a:p>
          <a:p>
            <a:r>
              <a:rPr lang="en-US" sz="2000" dirty="0"/>
              <a:t>Planning</a:t>
            </a:r>
            <a:endParaRPr lang="en-US" sz="2000" dirty="0"/>
          </a:p>
          <a:p>
            <a:r>
              <a:rPr lang="en-US" altLang="zh-CN" sz="2000" dirty="0"/>
              <a:t>D</a:t>
            </a:r>
            <a:r>
              <a:rPr lang="en-US" sz="2000" dirty="0"/>
              <a:t>evelopment </a:t>
            </a:r>
            <a:endParaRPr lang="en-US" sz="2000" dirty="0"/>
          </a:p>
          <a:p>
            <a:pPr lvl="1"/>
            <a:r>
              <a:rPr lang="en-US" altLang="zh-CN" sz="1800" dirty="0"/>
              <a:t>D</a:t>
            </a:r>
            <a:r>
              <a:rPr lang="en-US" sz="1800" dirty="0"/>
              <a:t>esign, </a:t>
            </a:r>
            <a:endParaRPr lang="en-US" sz="1800" dirty="0"/>
          </a:p>
          <a:p>
            <a:pPr marL="887095" lvl="3" indent="-255905">
              <a:spcBef>
                <a:spcPts val="400"/>
              </a:spcBef>
              <a:buSzPct val="68000"/>
              <a:buFont typeface="Wingdings 3" panose="05040102010807070707" pitchFamily="18" charset="2"/>
              <a:buChar char=""/>
            </a:pPr>
            <a:r>
              <a:rPr lang="en-US" dirty="0"/>
              <a:t>design review and code review</a:t>
            </a:r>
            <a:endParaRPr lang="en-US" dirty="0"/>
          </a:p>
          <a:p>
            <a:pPr marL="887095" lvl="3" indent="-255905">
              <a:spcBef>
                <a:spcPts val="400"/>
              </a:spcBef>
              <a:buSzPct val="68000"/>
              <a:buFont typeface="Wingdings 3" panose="05040102010807070707" pitchFamily="18" charset="2"/>
              <a:buChar char=""/>
            </a:pPr>
            <a:r>
              <a:rPr lang="en-US" dirty="0"/>
              <a:t>coding standard</a:t>
            </a:r>
            <a:endParaRPr lang="en-US" dirty="0"/>
          </a:p>
          <a:p>
            <a:pPr lvl="1"/>
            <a:r>
              <a:rPr lang="en-US" sz="1800" dirty="0"/>
              <a:t>Coding</a:t>
            </a:r>
            <a:endParaRPr lang="en-US" sz="1800" dirty="0"/>
          </a:p>
          <a:p>
            <a:pPr lvl="2"/>
            <a:r>
              <a:rPr lang="en-US" altLang="zh-CN" sz="1600" dirty="0"/>
              <a:t>Performance analysis</a:t>
            </a:r>
            <a:endParaRPr lang="en-US" sz="1600" dirty="0"/>
          </a:p>
          <a:p>
            <a:pPr lvl="1"/>
            <a:r>
              <a:rPr lang="en-US" altLang="zh-CN" sz="1800" dirty="0"/>
              <a:t>T</a:t>
            </a:r>
            <a:r>
              <a:rPr lang="en-US" sz="1800" dirty="0"/>
              <a:t>est </a:t>
            </a:r>
            <a:endParaRPr lang="en-US" sz="1800" dirty="0"/>
          </a:p>
          <a:p>
            <a:r>
              <a:rPr lang="en-US" altLang="zh-CN" sz="2000" dirty="0"/>
              <a:t>P</a:t>
            </a:r>
            <a:r>
              <a:rPr lang="en-US" sz="2000" dirty="0"/>
              <a:t>ostmortem</a:t>
            </a:r>
            <a:endParaRPr lang="en-US" sz="2000"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9400" y="1600200"/>
            <a:ext cx="3527474" cy="4495800"/>
          </a:xfrm>
          <a:prstGeom prst="rect">
            <a:avLst/>
          </a:prstGeom>
          <a:noFill/>
          <a:ln>
            <a:noFill/>
          </a:ln>
          <a:effectLst>
            <a:outerShdw blurRad="127000" dist="38100" dir="2700000" sx="105000" sy="105000" algn="tl" rotWithShape="0">
              <a:schemeClr val="tx1">
                <a:lumMod val="50000"/>
                <a:lumOff val="50000"/>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0" dirty="0"/>
              <a:t>案例：两个工程师的交付</a:t>
            </a:r>
            <a:endParaRPr lang="en-US" b="0" dirty="0"/>
          </a:p>
        </p:txBody>
      </p:sp>
      <p:sp>
        <p:nvSpPr>
          <p:cNvPr id="2" name="Content Placeholder 1"/>
          <p:cNvSpPr>
            <a:spLocks noGrp="1"/>
          </p:cNvSpPr>
          <p:nvPr>
            <p:ph idx="1"/>
          </p:nvPr>
        </p:nvSpPr>
        <p:spPr/>
        <p:txBody>
          <a:bodyPr/>
          <a:lstStyle/>
          <a:p>
            <a:r>
              <a:rPr lang="zh-CN" altLang="en-US" sz="2000" dirty="0"/>
              <a:t>考虑下面两个工程师 </a:t>
            </a:r>
            <a:r>
              <a:rPr lang="en-US" altLang="zh-CN" sz="2000" dirty="0"/>
              <a:t>Al, Bob</a:t>
            </a:r>
            <a:endParaRPr lang="en-US" sz="2000" dirty="0"/>
          </a:p>
          <a:p>
            <a:r>
              <a:rPr lang="zh-CN" altLang="en-US" sz="2000" dirty="0"/>
              <a:t>在任务</a:t>
            </a:r>
            <a:r>
              <a:rPr lang="en-US" altLang="zh-CN" sz="2000" dirty="0"/>
              <a:t>1, 2, 3</a:t>
            </a:r>
            <a:r>
              <a:rPr lang="zh-CN" altLang="en-US" sz="2000" dirty="0"/>
              <a:t>的时候， 两人都估计了</a:t>
            </a:r>
            <a:r>
              <a:rPr lang="en-US" altLang="zh-CN" sz="2000" dirty="0"/>
              <a:t>10</a:t>
            </a:r>
            <a:r>
              <a:rPr lang="zh-CN" altLang="en-US" sz="2000" dirty="0"/>
              <a:t>天。</a:t>
            </a:r>
            <a:endParaRPr lang="en-US" altLang="zh-CN" sz="2000" dirty="0"/>
          </a:p>
          <a:p>
            <a:r>
              <a:rPr lang="zh-CN" altLang="en-US" sz="2000" dirty="0"/>
              <a:t>在任务</a:t>
            </a:r>
            <a:r>
              <a:rPr lang="en-US" altLang="zh-CN" sz="2000" dirty="0"/>
              <a:t>4, 5, 6 </a:t>
            </a:r>
            <a:r>
              <a:rPr lang="zh-CN" altLang="en-US" sz="2000" dirty="0"/>
              <a:t>的时候，</a:t>
            </a:r>
            <a:endParaRPr lang="en-US" sz="2000" dirty="0"/>
          </a:p>
          <a:p>
            <a:pPr>
              <a:buNone/>
            </a:pPr>
            <a:endParaRPr lang="en-US" dirty="0"/>
          </a:p>
          <a:p>
            <a:pPr>
              <a:buNone/>
            </a:pPr>
            <a:endParaRPr lang="en-US" dirty="0"/>
          </a:p>
        </p:txBody>
      </p:sp>
      <p:graphicFrame>
        <p:nvGraphicFramePr>
          <p:cNvPr id="4" name="Table 3"/>
          <p:cNvGraphicFramePr>
            <a:graphicFrameLocks noGrp="1"/>
          </p:cNvGraphicFramePr>
          <p:nvPr/>
        </p:nvGraphicFramePr>
        <p:xfrm>
          <a:off x="2514600" y="3997180"/>
          <a:ext cx="7086600" cy="2632220"/>
        </p:xfrm>
        <a:graphic>
          <a:graphicData uri="http://schemas.openxmlformats.org/drawingml/2006/table">
            <a:tbl>
              <a:tblPr firstRow="1" bandRow="1">
                <a:tableStyleId>{5C22544A-7EE6-4342-B048-85BDC9FD1C3A}</a:tableStyleId>
              </a:tblPr>
              <a:tblGrid>
                <a:gridCol w="1417320"/>
                <a:gridCol w="1417320"/>
                <a:gridCol w="1417320"/>
                <a:gridCol w="1417320"/>
                <a:gridCol w="1417320"/>
              </a:tblGrid>
              <a:tr h="517381">
                <a:tc>
                  <a:txBody>
                    <a:bodyPr/>
                    <a:lstStyle/>
                    <a:p>
                      <a:r>
                        <a:rPr lang="en-US" sz="1600" dirty="0"/>
                        <a:t>Assignment</a:t>
                      </a:r>
                      <a:endParaRPr lang="en-US" sz="1600" dirty="0"/>
                    </a:p>
                  </a:txBody>
                  <a:tcPr/>
                </a:tc>
                <a:tc>
                  <a:txBody>
                    <a:bodyPr/>
                    <a:lstStyle/>
                    <a:p>
                      <a:r>
                        <a:rPr lang="en-US" sz="1600" dirty="0"/>
                        <a:t>Al’s estimation</a:t>
                      </a:r>
                      <a:endParaRPr lang="en-US" sz="1600" dirty="0"/>
                    </a:p>
                  </a:txBody>
                  <a:tcPr/>
                </a:tc>
                <a:tc>
                  <a:txBody>
                    <a:bodyPr/>
                    <a:lstStyle/>
                    <a:p>
                      <a:r>
                        <a:rPr lang="en-US" sz="1600" dirty="0"/>
                        <a:t>Al’s delivery</a:t>
                      </a:r>
                      <a:endParaRPr lang="en-US" sz="1600" dirty="0"/>
                    </a:p>
                  </a:txBody>
                  <a:tcPr/>
                </a:tc>
                <a:tc>
                  <a:txBody>
                    <a:bodyPr/>
                    <a:lstStyle/>
                    <a:p>
                      <a:r>
                        <a:rPr lang="en-US" sz="1600" dirty="0"/>
                        <a:t>Bob’s estimation</a:t>
                      </a:r>
                      <a:endParaRPr lang="en-US" sz="1600" dirty="0"/>
                    </a:p>
                  </a:txBody>
                  <a:tcPr/>
                </a:tc>
                <a:tc>
                  <a:txBody>
                    <a:bodyPr/>
                    <a:lstStyle/>
                    <a:p>
                      <a:r>
                        <a:rPr lang="en-US" sz="1600" dirty="0"/>
                        <a:t>Bob’s delivery</a:t>
                      </a:r>
                      <a:endParaRPr lang="en-US" sz="1600" dirty="0"/>
                    </a:p>
                  </a:txBody>
                  <a:tcPr/>
                </a:tc>
              </a:tr>
              <a:tr h="513275">
                <a:tc>
                  <a:txBody>
                    <a:bodyPr/>
                    <a:lstStyle/>
                    <a:p>
                      <a:r>
                        <a:rPr lang="en-US" dirty="0"/>
                        <a:t>1,2,</a:t>
                      </a:r>
                      <a:r>
                        <a:rPr lang="en-US" baseline="0" dirty="0"/>
                        <a:t>3</a:t>
                      </a:r>
                      <a:endParaRPr lang="en-US" dirty="0"/>
                    </a:p>
                  </a:txBody>
                  <a:tcPr/>
                </a:tc>
                <a:tc>
                  <a:txBody>
                    <a:bodyPr/>
                    <a:lstStyle/>
                    <a:p>
                      <a:r>
                        <a:rPr lang="en-US" dirty="0"/>
                        <a:t>10</a:t>
                      </a:r>
                      <a:r>
                        <a:rPr lang="en-US" baseline="0" dirty="0"/>
                        <a:t> days</a:t>
                      </a:r>
                      <a:endParaRPr lang="en-US" dirty="0"/>
                    </a:p>
                  </a:txBody>
                  <a:tcPr/>
                </a:tc>
                <a:tc>
                  <a:txBody>
                    <a:bodyPr/>
                    <a:lstStyle/>
                    <a:p>
                      <a:r>
                        <a:rPr lang="en-US" dirty="0"/>
                        <a:t>5,</a:t>
                      </a:r>
                      <a:r>
                        <a:rPr lang="en-US" baseline="0" dirty="0"/>
                        <a:t> 10, 15</a:t>
                      </a:r>
                      <a:endParaRPr lang="en-US" dirty="0"/>
                    </a:p>
                  </a:txBody>
                  <a:tcPr/>
                </a:tc>
                <a:tc>
                  <a:txBody>
                    <a:bodyPr/>
                    <a:lstStyle/>
                    <a:p>
                      <a:r>
                        <a:rPr lang="en-US" dirty="0"/>
                        <a:t>10 day</a:t>
                      </a:r>
                      <a:endParaRPr lang="en-US" dirty="0"/>
                    </a:p>
                  </a:txBody>
                  <a:tcPr/>
                </a:tc>
                <a:tc>
                  <a:txBody>
                    <a:bodyPr/>
                    <a:lstStyle/>
                    <a:p>
                      <a:r>
                        <a:rPr lang="en-US" dirty="0"/>
                        <a:t>5,</a:t>
                      </a:r>
                      <a:r>
                        <a:rPr lang="en-US" baseline="0" dirty="0"/>
                        <a:t> 10, 15</a:t>
                      </a:r>
                      <a:endParaRPr lang="en-US" dirty="0"/>
                    </a:p>
                  </a:txBody>
                  <a:tcPr/>
                </a:tc>
              </a:tr>
              <a:tr h="513275">
                <a:tc>
                  <a:txBody>
                    <a:bodyPr/>
                    <a:lstStyle/>
                    <a:p>
                      <a:r>
                        <a:rPr lang="en-US" dirty="0"/>
                        <a:t>4,5,6</a:t>
                      </a:r>
                      <a:endParaRPr lang="en-US" dirty="0"/>
                    </a:p>
                  </a:txBody>
                  <a:tcPr/>
                </a:tc>
                <a:tc>
                  <a:txBody>
                    <a:bodyPr/>
                    <a:lstStyle/>
                    <a:p>
                      <a:r>
                        <a:rPr lang="en-US" dirty="0"/>
                        <a:t>7</a:t>
                      </a:r>
                      <a:r>
                        <a:rPr lang="en-US" baseline="0" dirty="0"/>
                        <a:t> days</a:t>
                      </a:r>
                      <a:endParaRPr lang="en-US" dirty="0"/>
                    </a:p>
                  </a:txBody>
                  <a:tcPr/>
                </a:tc>
                <a:tc>
                  <a:txBody>
                    <a:bodyPr/>
                    <a:lstStyle/>
                    <a:p>
                      <a:r>
                        <a:rPr lang="en-US" dirty="0"/>
                        <a:t>1, 9, 11</a:t>
                      </a:r>
                      <a:endParaRPr lang="en-US" dirty="0"/>
                    </a:p>
                  </a:txBody>
                  <a:tcPr/>
                </a:tc>
                <a:tc>
                  <a:txBody>
                    <a:bodyPr/>
                    <a:lstStyle/>
                    <a:p>
                      <a:r>
                        <a:rPr lang="en-US" dirty="0"/>
                        <a:t>8</a:t>
                      </a:r>
                      <a:r>
                        <a:rPr lang="en-US" baseline="0" dirty="0"/>
                        <a:t> days</a:t>
                      </a:r>
                      <a:endParaRPr lang="en-US" dirty="0"/>
                    </a:p>
                  </a:txBody>
                  <a:tcPr/>
                </a:tc>
                <a:tc>
                  <a:txBody>
                    <a:bodyPr/>
                    <a:lstStyle/>
                    <a:p>
                      <a:r>
                        <a:rPr lang="en-US" dirty="0"/>
                        <a:t>7,8,9</a:t>
                      </a:r>
                      <a:endParaRPr lang="en-US" dirty="0"/>
                    </a:p>
                  </a:txBody>
                  <a:tcPr/>
                </a:tc>
              </a:tr>
              <a:tr h="513275">
                <a:tc>
                  <a:txBody>
                    <a:bodyPr/>
                    <a:lstStyle/>
                    <a:p>
                      <a:endParaRPr lang="en-US" dirty="0"/>
                    </a:p>
                  </a:txBody>
                  <a:tcPr/>
                </a:tc>
                <a:tc>
                  <a:txBody>
                    <a:bodyPr/>
                    <a:lstStyle/>
                    <a:p>
                      <a:endParaRPr lang="en-US" dirty="0"/>
                    </a:p>
                  </a:txBody>
                  <a:tcPr/>
                </a:tc>
                <a:tc>
                  <a:txBody>
                    <a:bodyPr/>
                    <a:lstStyle/>
                    <a:p>
                      <a:r>
                        <a:rPr lang="en-US" dirty="0"/>
                        <a:t>Average = 7</a:t>
                      </a:r>
                      <a:endParaRPr lang="en-US" dirty="0"/>
                    </a:p>
                  </a:txBody>
                  <a:tcPr/>
                </a:tc>
                <a:tc>
                  <a:txBody>
                    <a:bodyPr/>
                    <a:lstStyle/>
                    <a:p>
                      <a:endParaRPr lang="en-US" dirty="0"/>
                    </a:p>
                  </a:txBody>
                  <a:tcPr/>
                </a:tc>
                <a:tc>
                  <a:txBody>
                    <a:bodyPr/>
                    <a:lstStyle/>
                    <a:p>
                      <a:r>
                        <a:rPr lang="en-US" dirty="0"/>
                        <a:t>Average=8</a:t>
                      </a:r>
                      <a:endParaRPr lang="en-US" dirty="0"/>
                    </a:p>
                  </a:txBody>
                  <a:tcPr/>
                </a:tc>
              </a:tr>
              <a:tr h="513275">
                <a:tc>
                  <a:txBody>
                    <a:bodyPr/>
                    <a:lstStyle/>
                    <a:p>
                      <a:endParaRPr lang="en-US" dirty="0"/>
                    </a:p>
                  </a:txBody>
                  <a:tcPr/>
                </a:tc>
                <a:tc>
                  <a:txBody>
                    <a:bodyPr/>
                    <a:lstStyle/>
                    <a:p>
                      <a:endParaRPr lang="en-US" dirty="0"/>
                    </a:p>
                  </a:txBody>
                  <a:tcPr/>
                </a:tc>
                <a:tc>
                  <a:txBody>
                    <a:bodyPr/>
                    <a:lstStyle/>
                    <a:p>
                      <a:r>
                        <a:rPr lang="en-US" dirty="0" err="1"/>
                        <a:t>StdDev</a:t>
                      </a:r>
                      <a:r>
                        <a:rPr lang="en-US" dirty="0"/>
                        <a:t>=5.3</a:t>
                      </a:r>
                      <a:endParaRPr lang="en-US" dirty="0"/>
                    </a:p>
                  </a:txBody>
                  <a:tcPr/>
                </a:tc>
                <a:tc>
                  <a:txBody>
                    <a:bodyPr/>
                    <a:lstStyle/>
                    <a:p>
                      <a:endParaRPr lang="en-US" dirty="0"/>
                    </a:p>
                  </a:txBody>
                  <a:tcPr/>
                </a:tc>
                <a:tc>
                  <a:txBody>
                    <a:bodyPr/>
                    <a:lstStyle/>
                    <a:p>
                      <a:r>
                        <a:rPr lang="en-US" dirty="0" err="1"/>
                        <a:t>StdDev</a:t>
                      </a:r>
                      <a:r>
                        <a:rPr lang="en-US" dirty="0"/>
                        <a:t>=1</a:t>
                      </a:r>
                      <a:endParaRPr lang="en-US" dirty="0"/>
                    </a:p>
                  </a:txBody>
                  <a:tcPr/>
                </a:tc>
              </a:tr>
            </a:tbl>
          </a:graphicData>
        </a:graphic>
      </p:graphicFrame>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Standard Deviation </a:t>
            </a:r>
            <a:r>
              <a:rPr lang="zh-CN" altLang="en-US" dirty="0"/>
              <a:t>标准方差</a:t>
            </a:r>
            <a:endParaRPr lang="en-US" dirty="0"/>
          </a:p>
        </p:txBody>
      </p:sp>
      <p:sp>
        <p:nvSpPr>
          <p:cNvPr id="3" name="Content Placeholder 2"/>
          <p:cNvSpPr>
            <a:spLocks noGrp="1"/>
          </p:cNvSpPr>
          <p:nvPr>
            <p:ph idx="1"/>
          </p:nvPr>
        </p:nvSpPr>
        <p:spPr/>
        <p:txBody>
          <a:bodyPr/>
          <a:lstStyle/>
          <a:p>
            <a:pPr marL="118745" indent="0">
              <a:buNone/>
            </a:pPr>
            <a:r>
              <a:rPr lang="en-US" i="1" dirty="0"/>
              <a:t>Standard deviation is key to the quality of service, and key to build trust.   </a:t>
            </a:r>
            <a:endParaRPr lang="en-US" i="1" dirty="0"/>
          </a:p>
          <a:p>
            <a:pPr marL="274320" lvl="1" indent="0">
              <a:buNone/>
            </a:pPr>
            <a:r>
              <a:rPr lang="en-US" altLang="zh-CN" dirty="0"/>
              <a:t>		- Jack Welch</a:t>
            </a:r>
            <a:endParaRPr lang="en-US" altLang="zh-CN" dirty="0"/>
          </a:p>
          <a:p>
            <a:r>
              <a:rPr lang="en-US" altLang="zh-CN" dirty="0"/>
              <a:t>Estimation/Promise  vs.  Delivery</a:t>
            </a:r>
            <a:endParaRPr lang="en-US" altLang="zh-CN" dirty="0"/>
          </a:p>
          <a:p>
            <a:r>
              <a:rPr lang="zh-CN" altLang="en-US" dirty="0"/>
              <a:t>你交付工作的时候，也是忽快忽慢么？</a:t>
            </a:r>
            <a:endParaRPr lang="en-US" dirty="0"/>
          </a:p>
          <a:p>
            <a:endParaRPr lang="en-US" dirty="0"/>
          </a:p>
        </p:txBody>
      </p:sp>
    </p:spTree>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软件工程师的成长</a:t>
            </a:r>
            <a:endParaRPr lang="en-US" dirty="0"/>
          </a:p>
        </p:txBody>
      </p:sp>
      <p:pic>
        <p:nvPicPr>
          <p:cNvPr id="4" name="Content Placeholder 3"/>
          <p:cNvPicPr>
            <a:picLocks noGrp="1" noChangeAspect="1"/>
          </p:cNvPicPr>
          <p:nvPr>
            <p:ph idx="1"/>
          </p:nvPr>
        </p:nvPicPr>
        <p:blipFill>
          <a:blip r:embed="rId1"/>
          <a:stretch>
            <a:fillRect/>
          </a:stretch>
        </p:blipFill>
        <p:spPr>
          <a:xfrm>
            <a:off x="2437489" y="1825625"/>
            <a:ext cx="7599597" cy="43513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如何衡量成长</a:t>
            </a:r>
            <a:endParaRPr lang="en-US" dirty="0"/>
          </a:p>
        </p:txBody>
      </p:sp>
      <p:sp>
        <p:nvSpPr>
          <p:cNvPr id="3" name="Content Placeholder 2"/>
          <p:cNvSpPr>
            <a:spLocks noGrp="1"/>
          </p:cNvSpPr>
          <p:nvPr>
            <p:ph idx="1"/>
          </p:nvPr>
        </p:nvSpPr>
        <p:spPr/>
        <p:txBody>
          <a:bodyPr>
            <a:normAutofit fontScale="55000" lnSpcReduction="20000"/>
          </a:bodyPr>
          <a:lstStyle/>
          <a:p>
            <a:pPr>
              <a:lnSpc>
                <a:spcPct val="120000"/>
              </a:lnSpc>
            </a:pPr>
            <a:r>
              <a:rPr lang="en-US" altLang="zh-CN" dirty="0"/>
              <a:t>1.  </a:t>
            </a:r>
            <a:r>
              <a:rPr lang="zh-CN" altLang="en-US" dirty="0"/>
              <a:t>积累软件开发相关的知识，提升技术技能</a:t>
            </a:r>
            <a:endParaRPr lang="en-US" altLang="zh-CN" dirty="0"/>
          </a:p>
          <a:p>
            <a:pPr lvl="1">
              <a:lnSpc>
                <a:spcPct val="120000"/>
              </a:lnSpc>
            </a:pPr>
            <a:r>
              <a:rPr lang="zh-CN" altLang="en-US" dirty="0"/>
              <a:t>（如对具体技术的掌握，动手能力）。例 如：对</a:t>
            </a:r>
            <a:r>
              <a:rPr lang="en-US" altLang="zh-CN" dirty="0"/>
              <a:t>Java</a:t>
            </a:r>
            <a:r>
              <a:rPr lang="zh-CN" altLang="en-US" dirty="0"/>
              <a:t>、</a:t>
            </a:r>
            <a:r>
              <a:rPr lang="en-US" altLang="zh-CN" dirty="0"/>
              <a:t>C/C++</a:t>
            </a:r>
            <a:r>
              <a:rPr lang="zh-CN" altLang="en-US" dirty="0"/>
              <a:t>、</a:t>
            </a:r>
            <a:r>
              <a:rPr lang="en-US" altLang="zh-CN" dirty="0"/>
              <a:t>C#</a:t>
            </a:r>
            <a:r>
              <a:rPr lang="zh-CN" altLang="en-US" dirty="0"/>
              <a:t>的掌握，诊断</a:t>
            </a:r>
            <a:r>
              <a:rPr lang="en-US" altLang="zh-CN" dirty="0"/>
              <a:t>/ </a:t>
            </a:r>
            <a:r>
              <a:rPr lang="zh-CN" altLang="en-US" dirty="0"/>
              <a:t>提高效能的技术，对设备驱动程序（</a:t>
            </a:r>
            <a:r>
              <a:rPr lang="en-US" altLang="zh-CN" dirty="0"/>
              <a:t>Device Driver</a:t>
            </a:r>
            <a:r>
              <a:rPr lang="zh-CN" altLang="en-US" dirty="0"/>
              <a:t>）、 内核调试器（</a:t>
            </a:r>
            <a:r>
              <a:rPr lang="en-US" altLang="zh-CN" dirty="0"/>
              <a:t>Kernel Debugger</a:t>
            </a:r>
            <a:r>
              <a:rPr lang="zh-CN" altLang="en-US" dirty="0"/>
              <a:t>）的掌握；对于某一开发平台的掌握。 </a:t>
            </a:r>
            <a:endParaRPr lang="en-US" altLang="zh-CN" dirty="0"/>
          </a:p>
          <a:p>
            <a:pPr>
              <a:lnSpc>
                <a:spcPct val="120000"/>
              </a:lnSpc>
            </a:pPr>
            <a:r>
              <a:rPr lang="en-US" altLang="zh-CN" dirty="0"/>
              <a:t>2.  </a:t>
            </a:r>
            <a:r>
              <a:rPr lang="zh-CN" altLang="en-US" dirty="0"/>
              <a:t>积累问题领域的知识和经验</a:t>
            </a:r>
            <a:endParaRPr lang="en-US" altLang="zh-CN" dirty="0"/>
          </a:p>
          <a:p>
            <a:pPr lvl="1">
              <a:lnSpc>
                <a:spcPct val="120000"/>
              </a:lnSpc>
            </a:pPr>
            <a:r>
              <a:rPr lang="zh-CN" altLang="en-US" dirty="0"/>
              <a:t>（例如：对游戏、医疗或金融行业的了解）。 第一点和第二点在很多简历上都可以看到，也可以比较容易地检测出来。随着经验的 增长，一个工程师可以掌握更广泛、更深入的技术和问题领域的知识</a:t>
            </a:r>
            <a:endParaRPr lang="en-US" altLang="zh-CN" dirty="0"/>
          </a:p>
          <a:p>
            <a:pPr>
              <a:lnSpc>
                <a:spcPct val="120000"/>
              </a:lnSpc>
            </a:pPr>
            <a:r>
              <a:rPr lang="zh-CN" altLang="en-US" dirty="0"/>
              <a:t> </a:t>
            </a:r>
            <a:r>
              <a:rPr lang="en-US" altLang="zh-CN" dirty="0"/>
              <a:t>3.  </a:t>
            </a:r>
            <a:r>
              <a:rPr lang="zh-CN" altLang="en-US" dirty="0"/>
              <a:t>对通用的软件设计思想和软件工程思想的理解。 </a:t>
            </a:r>
            <a:endParaRPr lang="en-US" altLang="zh-CN" dirty="0"/>
          </a:p>
          <a:p>
            <a:pPr lvl="1">
              <a:lnSpc>
                <a:spcPct val="120000"/>
              </a:lnSpc>
            </a:pPr>
            <a:r>
              <a:rPr lang="zh-CN" altLang="en-US" dirty="0"/>
              <a:t>什么是好的软件设计思想？什么是好的软件工程思想？一个工程 师开了博客，转发了很多别人的文章，这算有思想么？另一个工程师坚持做任何设计 都要画</a:t>
            </a:r>
            <a:r>
              <a:rPr lang="en-US" altLang="zh-CN" dirty="0"/>
              <a:t>UML</a:t>
            </a:r>
            <a:r>
              <a:rPr lang="zh-CN" altLang="en-US" dirty="0"/>
              <a:t>图，这算有思想么？</a:t>
            </a:r>
            <a:endParaRPr lang="en-US" altLang="zh-CN" dirty="0"/>
          </a:p>
          <a:p>
            <a:pPr>
              <a:lnSpc>
                <a:spcPct val="120000"/>
              </a:lnSpc>
            </a:pPr>
            <a:r>
              <a:rPr lang="zh-CN" altLang="en-US" dirty="0"/>
              <a:t> </a:t>
            </a:r>
            <a:r>
              <a:rPr lang="en-US" altLang="zh-CN" dirty="0"/>
              <a:t>4. </a:t>
            </a:r>
            <a:r>
              <a:rPr lang="zh-CN" altLang="en-US" dirty="0"/>
              <a:t>提升职业技能（区别于技术技能）。 </a:t>
            </a:r>
            <a:endParaRPr lang="en-US" altLang="zh-CN" dirty="0"/>
          </a:p>
          <a:p>
            <a:pPr lvl="1">
              <a:lnSpc>
                <a:spcPct val="120000"/>
              </a:lnSpc>
            </a:pPr>
            <a:r>
              <a:rPr lang="zh-CN" altLang="en-US" dirty="0"/>
              <a:t>职业技能包括：自我管理的能力，表达和交流的能力，与人合作的能力，按质按量完 成任务的执行力，这些能力在</a:t>
            </a:r>
            <a:r>
              <a:rPr lang="en-US" altLang="zh-CN" dirty="0"/>
              <a:t>IT</a:t>
            </a:r>
            <a:r>
              <a:rPr lang="zh-CN" altLang="en-US" dirty="0"/>
              <a:t>行业和其他行业都很重要。</a:t>
            </a:r>
            <a:endParaRPr lang="en-US" altLang="zh-CN" dirty="0"/>
          </a:p>
          <a:p>
            <a:pPr>
              <a:lnSpc>
                <a:spcPct val="120000"/>
              </a:lnSpc>
            </a:pPr>
            <a:r>
              <a:rPr lang="zh-CN" altLang="en-US" dirty="0"/>
              <a:t> </a:t>
            </a:r>
            <a:r>
              <a:rPr lang="en-US" altLang="zh-CN" dirty="0"/>
              <a:t>5.  </a:t>
            </a:r>
            <a:r>
              <a:rPr lang="zh-CN" altLang="en-US" dirty="0"/>
              <a:t>实际成果。 </a:t>
            </a:r>
            <a:endParaRPr lang="en-US" altLang="zh-CN" dirty="0"/>
          </a:p>
          <a:p>
            <a:pPr lvl="1">
              <a:lnSpc>
                <a:spcPct val="120000"/>
              </a:lnSpc>
            </a:pPr>
            <a:r>
              <a:rPr lang="zh-CN" altLang="en-US" dirty="0"/>
              <a:t>绝大部分软件工程师的工作成果都是可以公开的，你参与的产品用户评价如何？市场 占有率如何？对用户有多大价值？你在其中起了什么作用？行胜于言，这些实际的工作成果，是最重要的评价标准。</a:t>
            </a:r>
            <a:endParaRPr lang="zh-CN" altLang="en-US" dirty="0"/>
          </a:p>
          <a:p>
            <a:pPr marL="118745" indent="0">
              <a:lnSpc>
                <a:spcPct val="120000"/>
              </a:lnSpc>
              <a:buNone/>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我不想做重复性的工作，我要创新！</a:t>
            </a: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zh-CN" altLang="en-US" dirty="0"/>
              <a:t>软件工程师不能按时交付的原因之一，是他们有时候不满足于“解决目前直接的问题”，而是 想“解决问题背后的问题”，或者“解决通用的、不直接的、但有重大意义的问题”。</a:t>
            </a:r>
            <a:endParaRPr lang="en-US" altLang="zh-CN" dirty="0"/>
          </a:p>
          <a:p>
            <a:pPr>
              <a:lnSpc>
                <a:spcPct val="120000"/>
              </a:lnSpc>
            </a:pPr>
            <a:r>
              <a:rPr lang="zh-CN" altLang="en-US" dirty="0"/>
              <a:t>软件项目的确需要创造性，需要一些意外，一些惊喜。但是，</a:t>
            </a:r>
            <a:r>
              <a:rPr lang="zh-CN" altLang="en-US" b="1" dirty="0"/>
              <a:t>更多的是常规的、可重复的任 务</a:t>
            </a:r>
            <a:endParaRPr lang="en-US" altLang="zh-CN" b="1" dirty="0"/>
          </a:p>
          <a:p>
            <a:pPr>
              <a:lnSpc>
                <a:spcPct val="120000"/>
              </a:lnSpc>
            </a:pPr>
            <a:r>
              <a:rPr lang="zh-CN" altLang="en-US" dirty="0"/>
              <a:t>软件工程的奠基人之一瓦茨</a:t>
            </a:r>
            <a:r>
              <a:rPr lang="en-US" altLang="zh-CN" dirty="0"/>
              <a:t>·</a:t>
            </a:r>
            <a:r>
              <a:rPr lang="zh-CN" altLang="en-US" dirty="0"/>
              <a:t>汉弗雷总结说，软件领域可以分为两个方面：</a:t>
            </a:r>
            <a:endParaRPr lang="en-US" altLang="zh-CN" dirty="0"/>
          </a:p>
          <a:p>
            <a:pPr lvl="1">
              <a:lnSpc>
                <a:spcPct val="120000"/>
              </a:lnSpc>
            </a:pPr>
            <a:r>
              <a:rPr lang="zh-CN" altLang="en-US" dirty="0"/>
              <a:t>一方面是技艺创新的大爆发；而另一方面是坚持不懈的工程工作，包括软件的改善、维护和测试等，这一方 面占了</a:t>
            </a:r>
            <a:r>
              <a:rPr lang="en-US" altLang="zh-CN" dirty="0"/>
              <a:t>90%—95%</a:t>
            </a:r>
            <a:r>
              <a:rPr lang="zh-CN" altLang="en-US" dirty="0"/>
              <a:t>的比例</a:t>
            </a:r>
            <a:endParaRPr lang="en-US" altLang="zh-CN" dirty="0"/>
          </a:p>
          <a:p>
            <a:pPr>
              <a:lnSpc>
                <a:spcPct val="120000"/>
              </a:lnSpc>
            </a:pPr>
            <a:r>
              <a:rPr lang="zh-CN" altLang="en-US" dirty="0"/>
              <a:t>一个成熟的软件工程师应该能够降低任务交付时 间的标准方差。如果你能长时间稳定而按时地交付工作的结果，内部和外部的顾客就会对你的 工作有信心，更喜欢与你合作。</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我想加入一个成功的团队</a:t>
            </a:r>
            <a:endParaRPr lang="en-US" dirty="0"/>
          </a:p>
        </p:txBody>
      </p:sp>
      <p:sp>
        <p:nvSpPr>
          <p:cNvPr id="3" name="Content Placeholder 2"/>
          <p:cNvSpPr>
            <a:spLocks noGrp="1"/>
          </p:cNvSpPr>
          <p:nvPr>
            <p:ph idx="1"/>
          </p:nvPr>
        </p:nvSpPr>
        <p:spPr/>
        <p:txBody>
          <a:bodyPr/>
          <a:lstStyle/>
          <a:p>
            <a:r>
              <a:rPr lang="zh-CN" altLang="en-US" dirty="0"/>
              <a:t>团队叫我做啥就做啥，和团队一起成功</a:t>
            </a:r>
            <a:endParaRPr lang="en-US" altLang="zh-CN" dirty="0"/>
          </a:p>
          <a:p>
            <a:endParaRPr lang="en-US" dirty="0"/>
          </a:p>
          <a:p>
            <a:r>
              <a:rPr lang="zh-CN" altLang="en-US" dirty="0"/>
              <a:t>团队对你也有期望值</a:t>
            </a:r>
            <a:endParaRPr lang="en-US" altLang="zh-CN" dirty="0"/>
          </a:p>
          <a:p>
            <a:pPr lvl="1"/>
            <a:r>
              <a:rPr lang="en-US" altLang="zh-CN" dirty="0"/>
              <a:t>TSP</a:t>
            </a:r>
            <a:r>
              <a:rPr lang="zh-CN" altLang="en-US" dirty="0"/>
              <a:t>（</a:t>
            </a:r>
            <a:r>
              <a:rPr lang="en-US" altLang="zh-CN" dirty="0"/>
              <a:t>Team Software Process</a:t>
            </a:r>
            <a:r>
              <a:rPr lang="zh-CN" altLang="en-US" dirty="0"/>
              <a:t>）， </a:t>
            </a:r>
            <a:r>
              <a:rPr lang="en-US" altLang="zh-CN" dirty="0"/>
              <a:t>TSP</a:t>
            </a:r>
            <a:r>
              <a:rPr lang="zh-CN" altLang="en-US" dirty="0"/>
              <a:t>对团队成员也有要求</a:t>
            </a:r>
            <a:endParaRPr lang="en-US" altLang="zh-CN" dirty="0"/>
          </a:p>
          <a:p>
            <a:pPr marL="118745"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团队对个人的期望</a:t>
            </a:r>
            <a:endParaRPr lang="en-US" dirty="0"/>
          </a:p>
        </p:txBody>
      </p:sp>
      <p:sp>
        <p:nvSpPr>
          <p:cNvPr id="3" name="Content Placeholder 2"/>
          <p:cNvSpPr>
            <a:spLocks noGrp="1"/>
          </p:cNvSpPr>
          <p:nvPr>
            <p:ph idx="1"/>
          </p:nvPr>
        </p:nvSpPr>
        <p:spPr/>
        <p:txBody>
          <a:bodyPr>
            <a:normAutofit fontScale="47500" lnSpcReduction="20000"/>
          </a:bodyPr>
          <a:lstStyle/>
          <a:p>
            <a:pPr>
              <a:lnSpc>
                <a:spcPct val="120000"/>
              </a:lnSpc>
            </a:pPr>
            <a:r>
              <a:rPr lang="en-US" altLang="zh-CN" dirty="0"/>
              <a:t>1.  </a:t>
            </a:r>
            <a:r>
              <a:rPr lang="zh-CN" altLang="en-US" dirty="0"/>
              <a:t>交流：</a:t>
            </a:r>
            <a:endParaRPr lang="en-US" altLang="zh-CN" dirty="0"/>
          </a:p>
          <a:p>
            <a:pPr lvl="1">
              <a:lnSpc>
                <a:spcPct val="120000"/>
              </a:lnSpc>
            </a:pPr>
            <a:r>
              <a:rPr lang="zh-CN" altLang="en-US" dirty="0"/>
              <a:t>能有效地和其他队员交流，从大的技术方向，到看似微小的问题。 </a:t>
            </a:r>
            <a:endParaRPr lang="en-US" altLang="zh-CN" dirty="0"/>
          </a:p>
          <a:p>
            <a:pPr>
              <a:lnSpc>
                <a:spcPct val="120000"/>
              </a:lnSpc>
            </a:pPr>
            <a:r>
              <a:rPr lang="en-US" altLang="zh-CN" dirty="0"/>
              <a:t>2.  </a:t>
            </a:r>
            <a:r>
              <a:rPr lang="zh-CN" altLang="en-US" dirty="0"/>
              <a:t>说到做到：</a:t>
            </a:r>
            <a:endParaRPr lang="en-US" altLang="zh-CN" dirty="0"/>
          </a:p>
          <a:p>
            <a:pPr lvl="1">
              <a:lnSpc>
                <a:spcPct val="120000"/>
              </a:lnSpc>
            </a:pPr>
            <a:r>
              <a:rPr lang="zh-CN" altLang="en-US" dirty="0"/>
              <a:t>“按时交付”。 </a:t>
            </a:r>
            <a:endParaRPr lang="en-US" altLang="zh-CN" dirty="0"/>
          </a:p>
          <a:p>
            <a:pPr>
              <a:lnSpc>
                <a:spcPct val="120000"/>
              </a:lnSpc>
            </a:pPr>
            <a:r>
              <a:rPr lang="en-US" altLang="zh-CN" dirty="0"/>
              <a:t>3.  </a:t>
            </a:r>
            <a:r>
              <a:rPr lang="zh-CN" altLang="en-US" dirty="0"/>
              <a:t>接受团队赋予的角色并按角色要求工作：</a:t>
            </a:r>
            <a:endParaRPr lang="en-US" altLang="zh-CN" dirty="0"/>
          </a:p>
          <a:p>
            <a:pPr lvl="1">
              <a:lnSpc>
                <a:spcPct val="120000"/>
              </a:lnSpc>
            </a:pPr>
            <a:r>
              <a:rPr lang="zh-CN" altLang="en-US" dirty="0"/>
              <a:t>团队要完成任务，有很多事情要做，是否能 接受不同的任务并高质量完成？ </a:t>
            </a:r>
            <a:endParaRPr lang="en-US" altLang="zh-CN" dirty="0"/>
          </a:p>
          <a:p>
            <a:pPr>
              <a:lnSpc>
                <a:spcPct val="120000"/>
              </a:lnSpc>
            </a:pPr>
            <a:r>
              <a:rPr lang="en-US" altLang="zh-CN" dirty="0"/>
              <a:t>4.  </a:t>
            </a:r>
            <a:r>
              <a:rPr lang="zh-CN" altLang="en-US" dirty="0"/>
              <a:t>全力投入团队的活动：</a:t>
            </a:r>
            <a:endParaRPr lang="en-US" altLang="zh-CN" dirty="0"/>
          </a:p>
          <a:p>
            <a:pPr lvl="1">
              <a:lnSpc>
                <a:spcPct val="120000"/>
              </a:lnSpc>
            </a:pPr>
            <a:r>
              <a:rPr lang="zh-CN" altLang="en-US" dirty="0"/>
              <a:t>就像一些评审会议，代码复审，都要全力以赴地参加，而不是 游离于团队之外。 </a:t>
            </a:r>
            <a:endParaRPr lang="en-US" altLang="zh-CN" dirty="0"/>
          </a:p>
          <a:p>
            <a:pPr>
              <a:lnSpc>
                <a:spcPct val="120000"/>
              </a:lnSpc>
            </a:pPr>
            <a:r>
              <a:rPr lang="en-US" altLang="zh-CN" dirty="0"/>
              <a:t>5.  </a:t>
            </a:r>
            <a:r>
              <a:rPr lang="zh-CN" altLang="en-US" dirty="0"/>
              <a:t>按照团队流程的要求工作：</a:t>
            </a:r>
            <a:endParaRPr lang="en-US" altLang="zh-CN" dirty="0"/>
          </a:p>
          <a:p>
            <a:pPr lvl="1">
              <a:lnSpc>
                <a:spcPct val="120000"/>
              </a:lnSpc>
            </a:pPr>
            <a:r>
              <a:rPr lang="zh-CN" altLang="en-US" dirty="0"/>
              <a:t>团队有自己的流程（见“团队和流程”一章），个人的能 力即使很强，也要按照团队制定的流程工作，而不要认为自己不受流程约束。 </a:t>
            </a:r>
            <a:endParaRPr lang="en-US" altLang="zh-CN" dirty="0"/>
          </a:p>
          <a:p>
            <a:pPr>
              <a:lnSpc>
                <a:spcPct val="120000"/>
              </a:lnSpc>
            </a:pPr>
            <a:r>
              <a:rPr lang="en-US" altLang="zh-CN" dirty="0"/>
              <a:t>6.  </a:t>
            </a:r>
            <a:r>
              <a:rPr lang="zh-CN" altLang="en-US" dirty="0"/>
              <a:t>准备：</a:t>
            </a:r>
            <a:endParaRPr lang="en-US" altLang="zh-CN" dirty="0"/>
          </a:p>
          <a:p>
            <a:pPr lvl="1">
              <a:lnSpc>
                <a:spcPct val="120000"/>
              </a:lnSpc>
            </a:pPr>
            <a:r>
              <a:rPr lang="zh-CN" altLang="en-US" dirty="0"/>
              <a:t>在开会讨论之前，开始一个新功能之前，一个新项目之前，都要做好准备工作。 </a:t>
            </a:r>
            <a:endParaRPr lang="en-US" altLang="zh-CN" dirty="0"/>
          </a:p>
          <a:p>
            <a:pPr>
              <a:lnSpc>
                <a:spcPct val="120000"/>
              </a:lnSpc>
            </a:pPr>
            <a:r>
              <a:rPr lang="en-US" altLang="zh-CN" dirty="0"/>
              <a:t>7.  </a:t>
            </a:r>
            <a:r>
              <a:rPr lang="zh-CN" altLang="en-US" dirty="0"/>
              <a:t>理性地工作：</a:t>
            </a:r>
            <a:endParaRPr lang="en-US" altLang="zh-CN" dirty="0"/>
          </a:p>
          <a:p>
            <a:pPr lvl="1">
              <a:lnSpc>
                <a:spcPct val="120000"/>
              </a:lnSpc>
            </a:pPr>
            <a:r>
              <a:rPr lang="zh-CN" altLang="en-US" dirty="0"/>
              <a:t>软件开发有很多个人的、感情驱动的因素，但是一个成熟的团队成员必 须从事实和数据出发，按照流程，理性地工作。</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我有了灵感才工作！</a:t>
            </a:r>
            <a:endParaRPr lang="en-US" dirty="0"/>
          </a:p>
        </p:txBody>
      </p:sp>
      <p:sp>
        <p:nvSpPr>
          <p:cNvPr id="3" name="Content Placeholder 2"/>
          <p:cNvSpPr>
            <a:spLocks noGrp="1"/>
          </p:cNvSpPr>
          <p:nvPr>
            <p:ph idx="1"/>
          </p:nvPr>
        </p:nvSpPr>
        <p:spPr>
          <a:xfrm>
            <a:off x="838200" y="1690688"/>
            <a:ext cx="5867400" cy="4625609"/>
          </a:xfrm>
        </p:spPr>
        <p:txBody>
          <a:bodyPr>
            <a:normAutofit/>
          </a:bodyPr>
          <a:lstStyle/>
          <a:p>
            <a:r>
              <a:rPr lang="zh-CN" altLang="en-US" dirty="0"/>
              <a:t>很多人认为自己需要灵感和激情，才 能为宏大的目标奋斗，才能成为专业人士。</a:t>
            </a:r>
            <a:endParaRPr lang="en-US" altLang="zh-CN" dirty="0"/>
          </a:p>
          <a:p>
            <a:r>
              <a:rPr lang="en-US" altLang="zh-CN" dirty="0"/>
              <a:t>Chuck Close</a:t>
            </a:r>
            <a:r>
              <a:rPr lang="zh-CN" altLang="en-US" dirty="0"/>
              <a:t>：</a:t>
            </a:r>
            <a:endParaRPr lang="en-US" altLang="zh-CN" dirty="0"/>
          </a:p>
          <a:p>
            <a:pPr lvl="1"/>
            <a:r>
              <a:rPr lang="zh-CN" altLang="en-US" dirty="0"/>
              <a:t>我总觉得灵感是属于业余爱好者的。我们职业人士只是每天持续工作。今天你继续昨天的工 作，明天你继续今天的工作，最终你会有所成就。</a:t>
            </a:r>
            <a:endParaRPr lang="en-US" dirty="0"/>
          </a:p>
          <a:p>
            <a:endParaRPr lang="en-US" dirty="0"/>
          </a:p>
        </p:txBody>
      </p:sp>
      <p:pic>
        <p:nvPicPr>
          <p:cNvPr id="1026" name="Picture 2" descr="æ¥åÂ·åæ´æ¯ãå¾çï¼Courtesy of Getty Imag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8048" y="1524000"/>
            <a:ext cx="3683494"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软件工程师的思维误区</a:t>
            </a:r>
            <a:endParaRPr lang="en-US" dirty="0"/>
          </a:p>
        </p:txBody>
      </p:sp>
      <p:sp>
        <p:nvSpPr>
          <p:cNvPr id="3" name="Content Placeholder 2"/>
          <p:cNvSpPr>
            <a:spLocks noGrp="1"/>
          </p:cNvSpPr>
          <p:nvPr>
            <p:ph idx="1"/>
          </p:nvPr>
        </p:nvSpPr>
        <p:spPr/>
        <p:txBody>
          <a:bodyPr>
            <a:normAutofit/>
          </a:bodyPr>
          <a:lstStyle/>
          <a:p>
            <a:r>
              <a:rPr lang="zh-CN" altLang="en-US" dirty="0"/>
              <a:t>分析麻痹</a:t>
            </a:r>
            <a:endParaRPr lang="en-US" altLang="zh-CN" dirty="0"/>
          </a:p>
          <a:p>
            <a:pPr lvl="1"/>
            <a:r>
              <a:rPr lang="zh-CN" altLang="en-US" dirty="0"/>
              <a:t>篮球场上，有</a:t>
            </a:r>
            <a:r>
              <a:rPr lang="en-US" altLang="zh-CN" dirty="0"/>
              <a:t>100%</a:t>
            </a:r>
            <a:r>
              <a:rPr lang="zh-CN" altLang="en-US" dirty="0"/>
              <a:t>的把握再出手</a:t>
            </a:r>
            <a:endParaRPr lang="en-US" altLang="zh-CN" dirty="0"/>
          </a:p>
          <a:p>
            <a:pPr lvl="1"/>
            <a:r>
              <a:rPr lang="en-US" dirty="0"/>
              <a:t>There is a hole in my bucket</a:t>
            </a:r>
            <a:endParaRPr lang="en-US" dirty="0"/>
          </a:p>
          <a:p>
            <a:pPr lvl="1"/>
            <a:endParaRPr lang="en-US" dirty="0"/>
          </a:p>
          <a:p>
            <a:pPr lvl="1"/>
            <a:endParaRPr lang="en-US" dirty="0"/>
          </a:p>
          <a:p>
            <a:pPr lvl="1"/>
            <a:endParaRPr lang="en-US" dirty="0"/>
          </a:p>
          <a:p>
            <a:pPr lvl="1"/>
            <a:endParaRPr lang="en-US" dirty="0"/>
          </a:p>
          <a:p>
            <a:pPr lvl="1"/>
            <a:endParaRPr lang="en-US" dirty="0"/>
          </a:p>
          <a:p>
            <a:pPr lvl="1"/>
            <a:r>
              <a:rPr lang="zh-CN" altLang="en-US" dirty="0"/>
              <a:t>请举一个生活中的例子</a:t>
            </a:r>
            <a:endParaRPr lang="en-US" dirty="0"/>
          </a:p>
          <a:p>
            <a:pPr lvl="1"/>
            <a:endParaRPr lang="en-US" dirty="0"/>
          </a:p>
        </p:txBody>
      </p:sp>
      <p:pic>
        <p:nvPicPr>
          <p:cNvPr id="4" name="Picture 3">
            <a:hlinkClick r:id="rId1"/>
          </p:cNvPr>
          <p:cNvPicPr>
            <a:picLocks noChangeAspect="1"/>
          </p:cNvPicPr>
          <p:nvPr/>
        </p:nvPicPr>
        <p:blipFill>
          <a:blip r:embed="rId2"/>
          <a:stretch>
            <a:fillRect/>
          </a:stretch>
        </p:blipFill>
        <p:spPr>
          <a:xfrm>
            <a:off x="5715000" y="3048000"/>
            <a:ext cx="4343400" cy="17928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524000" y="1311862"/>
            <a:ext cx="903605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400">
                <a:solidFill>
                  <a:srgbClr val="FF0000"/>
                </a:solidFill>
              </a:rPr>
              <a:t>Input</a:t>
            </a:r>
            <a:br>
              <a:rPr lang="en-US" altLang="zh-CN" sz="2400">
                <a:solidFill>
                  <a:srgbClr val="FF0000"/>
                </a:solidFill>
              </a:rPr>
            </a:br>
            <a:r>
              <a:rPr lang="zh-CN" altLang="en-US" sz="2400"/>
              <a:t>第</a:t>
            </a:r>
            <a:r>
              <a:rPr lang="en-US" altLang="zh-CN" sz="2400"/>
              <a:t>1</a:t>
            </a:r>
            <a:r>
              <a:rPr lang="zh-CN" altLang="en-US" sz="2400"/>
              <a:t>行是测试数据的组数</a:t>
            </a:r>
            <a:r>
              <a:rPr lang="en-US" altLang="zh-CN" sz="2400"/>
              <a:t>n</a:t>
            </a:r>
            <a:r>
              <a:rPr lang="zh-CN" altLang="en-US" sz="2400"/>
              <a:t>，后面跟着</a:t>
            </a:r>
            <a:r>
              <a:rPr lang="en-US" altLang="zh-CN" sz="2400"/>
              <a:t>n</a:t>
            </a:r>
            <a:r>
              <a:rPr lang="zh-CN" altLang="en-US" sz="2400"/>
              <a:t>行输入。每组测试数据占</a:t>
            </a:r>
            <a:r>
              <a:rPr lang="en-US" altLang="zh-CN" sz="2400"/>
              <a:t>1</a:t>
            </a:r>
            <a:r>
              <a:rPr lang="zh-CN" altLang="en-US" sz="2400"/>
              <a:t>行，包括一个正整数</a:t>
            </a:r>
            <a:r>
              <a:rPr lang="en-US" altLang="zh-CN" sz="2400"/>
              <a:t>b(1 &lt;= b &lt;= 92)</a:t>
            </a:r>
            <a:endParaRPr lang="en-US" altLang="zh-CN" sz="2400"/>
          </a:p>
          <a:p>
            <a:pPr eaLnBrk="1" hangingPunct="1">
              <a:buFont typeface="Arial" panose="020B0604020202020204" pitchFamily="34" charset="0"/>
              <a:buNone/>
            </a:pPr>
            <a:r>
              <a:rPr lang="en-US" altLang="zh-CN" sz="2400">
                <a:solidFill>
                  <a:srgbClr val="FF0000"/>
                </a:solidFill>
              </a:rPr>
              <a:t>Output</a:t>
            </a:r>
            <a:br>
              <a:rPr lang="en-US" altLang="zh-CN" sz="2400">
                <a:solidFill>
                  <a:srgbClr val="FF0000"/>
                </a:solidFill>
              </a:rPr>
            </a:br>
            <a:r>
              <a:rPr lang="zh-CN" altLang="en-US" sz="2400"/>
              <a:t>输出有</a:t>
            </a:r>
            <a:r>
              <a:rPr lang="en-US" altLang="zh-CN" sz="2400"/>
              <a:t>n</a:t>
            </a:r>
            <a:r>
              <a:rPr lang="zh-CN" altLang="en-US" sz="2400"/>
              <a:t>行，每行输出对应一个输入。输出应是一个正整数，是对应于</a:t>
            </a:r>
            <a:r>
              <a:rPr lang="en-US" altLang="zh-CN" sz="2400"/>
              <a:t>b</a:t>
            </a:r>
            <a:r>
              <a:rPr lang="zh-CN" altLang="en-US" sz="2400"/>
              <a:t>的皇后串。</a:t>
            </a:r>
            <a:endParaRPr lang="zh-CN" altLang="en-US" sz="2400"/>
          </a:p>
          <a:p>
            <a:pPr eaLnBrk="1" hangingPunct="1">
              <a:buFont typeface="Arial" panose="020B0604020202020204" pitchFamily="34" charset="0"/>
              <a:buNone/>
            </a:pPr>
            <a:r>
              <a:rPr lang="en-US" altLang="zh-CN" sz="2400">
                <a:solidFill>
                  <a:srgbClr val="FF0000"/>
                </a:solidFill>
              </a:rPr>
              <a:t>Sample Input</a:t>
            </a:r>
            <a:br>
              <a:rPr lang="en-US" altLang="zh-CN" sz="2400">
                <a:solidFill>
                  <a:srgbClr val="FF0000"/>
                </a:solidFill>
              </a:rPr>
            </a:br>
            <a:r>
              <a:rPr lang="en-US" altLang="zh-CN" sz="2400"/>
              <a:t>2</a:t>
            </a:r>
            <a:endParaRPr lang="en-US" altLang="zh-CN" sz="2400"/>
          </a:p>
          <a:p>
            <a:pPr eaLnBrk="1" hangingPunct="1">
              <a:buFont typeface="Arial" panose="020B0604020202020204" pitchFamily="34" charset="0"/>
              <a:buNone/>
            </a:pPr>
            <a:r>
              <a:rPr lang="en-US" altLang="zh-CN" sz="2400"/>
              <a:t>1 </a:t>
            </a:r>
            <a:endParaRPr lang="en-US" altLang="zh-CN" sz="2400"/>
          </a:p>
          <a:p>
            <a:pPr eaLnBrk="1" hangingPunct="1">
              <a:buFont typeface="Arial" panose="020B0604020202020204" pitchFamily="34" charset="0"/>
              <a:buNone/>
            </a:pPr>
            <a:r>
              <a:rPr lang="en-US" altLang="zh-CN" sz="2400"/>
              <a:t>92 </a:t>
            </a:r>
            <a:endParaRPr lang="en-US" altLang="zh-CN" sz="2400"/>
          </a:p>
          <a:p>
            <a:pPr eaLnBrk="1" hangingPunct="1">
              <a:buFont typeface="Arial" panose="020B0604020202020204" pitchFamily="34" charset="0"/>
              <a:buNone/>
            </a:pPr>
            <a:r>
              <a:rPr lang="en-US" altLang="zh-CN" sz="2400">
                <a:solidFill>
                  <a:srgbClr val="FF0000"/>
                </a:solidFill>
              </a:rPr>
              <a:t>Sample Output</a:t>
            </a:r>
            <a:br>
              <a:rPr lang="en-US" altLang="zh-CN" sz="2400">
                <a:solidFill>
                  <a:srgbClr val="FF0000"/>
                </a:solidFill>
              </a:rPr>
            </a:br>
            <a:r>
              <a:rPr lang="en-US" altLang="zh-CN" sz="2400"/>
              <a:t>15863724 </a:t>
            </a:r>
            <a:endParaRPr lang="en-US" altLang="zh-CN" sz="2400"/>
          </a:p>
          <a:p>
            <a:pPr eaLnBrk="1" hangingPunct="1">
              <a:buFont typeface="Arial" panose="020B0604020202020204" pitchFamily="34" charset="0"/>
              <a:buNone/>
            </a:pPr>
            <a:r>
              <a:rPr lang="en-US" altLang="zh-CN" sz="2400"/>
              <a:t>84136275 </a:t>
            </a:r>
            <a:endParaRPr lang="en-US" altLang="zh-CN" sz="2400"/>
          </a:p>
          <a:p>
            <a:pPr eaLnBrk="1" hangingPunct="1">
              <a:buFont typeface="Arial" panose="020B0604020202020204" pitchFamily="34" charset="0"/>
              <a:buNone/>
            </a:pPr>
            <a:endParaRPr lang="en-US" altLang="zh-CN" sz="2400"/>
          </a:p>
        </p:txBody>
      </p:sp>
      <p:sp>
        <p:nvSpPr>
          <p:cNvPr id="39939" name="Rectangle 3"/>
          <p:cNvSpPr>
            <a:spLocks noChangeArrowheads="1"/>
          </p:cNvSpPr>
          <p:nvPr/>
        </p:nvSpPr>
        <p:spPr bwMode="auto">
          <a:xfrm>
            <a:off x="1847851" y="260350"/>
            <a:ext cx="70262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000" dirty="0">
                <a:solidFill>
                  <a:schemeClr val="tx2"/>
                </a:solidFill>
                <a:latin typeface="Arial" panose="020B0604020202020204" pitchFamily="34" charset="0"/>
                <a:ea typeface="隶书" panose="02010509060101010101" pitchFamily="49" charset="-122"/>
              </a:rPr>
              <a:t>例题：</a:t>
            </a:r>
            <a:r>
              <a:rPr lang="en-US" altLang="zh-CN" sz="3000" dirty="0">
                <a:solidFill>
                  <a:schemeClr val="tx2"/>
                </a:solidFill>
                <a:latin typeface="Arial" panose="020B0604020202020204" pitchFamily="34" charset="0"/>
                <a:ea typeface="隶书" panose="02010509060101010101" pitchFamily="49" charset="-122"/>
              </a:rPr>
              <a:t> </a:t>
            </a:r>
            <a:r>
              <a:rPr lang="zh-CN" altLang="en-US" sz="3000" dirty="0">
                <a:solidFill>
                  <a:schemeClr val="tx2"/>
                </a:solidFill>
                <a:latin typeface="Arial" panose="020B0604020202020204" pitchFamily="34" charset="0"/>
                <a:ea typeface="隶书" panose="02010509060101010101" pitchFamily="49" charset="-122"/>
              </a:rPr>
              <a:t>八皇后问题</a:t>
            </a:r>
            <a:endParaRPr lang="zh-CN" altLang="en-US" sz="3000" dirty="0">
              <a:solidFill>
                <a:schemeClr val="tx2"/>
              </a:solidFill>
              <a:latin typeface="Arial" panose="020B0604020202020204" pitchFamily="34" charset="0"/>
              <a:ea typeface="隶书" panose="02010509060101010101" pitchFamily="49" charset="-122"/>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工程师的思维误区 </a:t>
            </a:r>
            <a:r>
              <a:rPr lang="en-US" altLang="zh-CN" dirty="0"/>
              <a:t>– </a:t>
            </a:r>
            <a:r>
              <a:rPr lang="zh-CN" altLang="en-US" dirty="0"/>
              <a:t>依赖链条过长</a:t>
            </a:r>
            <a:endParaRPr lang="en-US" dirty="0"/>
          </a:p>
        </p:txBody>
      </p:sp>
      <p:sp>
        <p:nvSpPr>
          <p:cNvPr id="3" name="Content Placeholder 2"/>
          <p:cNvSpPr>
            <a:spLocks noGrp="1"/>
          </p:cNvSpPr>
          <p:nvPr>
            <p:ph idx="1"/>
          </p:nvPr>
        </p:nvSpPr>
        <p:spPr/>
        <p:txBody>
          <a:bodyPr>
            <a:normAutofit fontScale="55000" lnSpcReduction="20000"/>
          </a:bodyPr>
          <a:lstStyle/>
          <a:p>
            <a:pPr>
              <a:lnSpc>
                <a:spcPct val="120000"/>
              </a:lnSpc>
            </a:pPr>
            <a:r>
              <a:rPr lang="zh-CN" altLang="en-US" dirty="0"/>
              <a:t>不分主次，想解决所有问题 </a:t>
            </a:r>
            <a:r>
              <a:rPr lang="en-US" altLang="zh-CN" dirty="0">
                <a:hlinkClick r:id="rId1"/>
              </a:rPr>
              <a:t>Yak Shaving</a:t>
            </a:r>
            <a:r>
              <a:rPr lang="en-US" altLang="zh-CN" dirty="0"/>
              <a:t> (</a:t>
            </a:r>
            <a:r>
              <a:rPr lang="en-US" altLang="zh-CN" dirty="0">
                <a:hlinkClick r:id="rId2"/>
              </a:rPr>
              <a:t>source</a:t>
            </a:r>
            <a:r>
              <a:rPr lang="en-US" altLang="zh-CN" dirty="0"/>
              <a:t>) (</a:t>
            </a:r>
            <a:r>
              <a:rPr lang="en-US" altLang="zh-CN" dirty="0">
                <a:hlinkClick r:id="rId3"/>
              </a:rPr>
              <a:t>video</a:t>
            </a:r>
            <a:r>
              <a:rPr lang="en-US" altLang="zh-CN" dirty="0"/>
              <a:t>) (</a:t>
            </a:r>
            <a:r>
              <a:rPr lang="en-US" altLang="zh-CN" dirty="0">
                <a:hlinkClick r:id="rId4"/>
              </a:rPr>
              <a:t>article</a:t>
            </a:r>
            <a:r>
              <a:rPr lang="en-US" altLang="zh-CN" dirty="0"/>
              <a:t>)</a:t>
            </a:r>
            <a:endParaRPr lang="en-US" altLang="zh-CN" dirty="0"/>
          </a:p>
          <a:p>
            <a:pPr>
              <a:lnSpc>
                <a:spcPct val="120000"/>
              </a:lnSpc>
            </a:pPr>
            <a:endParaRPr lang="en-US" altLang="zh-CN" dirty="0"/>
          </a:p>
          <a:p>
            <a:pPr>
              <a:lnSpc>
                <a:spcPct val="120000"/>
              </a:lnSpc>
            </a:pPr>
            <a:r>
              <a:rPr lang="zh-CN" altLang="en-US" dirty="0"/>
              <a:t>小飞早上醒来之后，发现宿舍的哥们都</a:t>
            </a:r>
            <a:r>
              <a:rPr lang="zh-CN" altLang="en-US" dirty="0">
                <a:highlight>
                  <a:srgbClr val="0000FF"/>
                </a:highlight>
              </a:rPr>
              <a:t>出门学习</a:t>
            </a:r>
            <a:r>
              <a:rPr lang="zh-CN" altLang="en-US" dirty="0"/>
              <a:t>去了，他想起昨晚下决心要和哥几个一起每天去图书馆自习</a:t>
            </a:r>
            <a:endParaRPr lang="en-US" altLang="zh-CN" dirty="0"/>
          </a:p>
          <a:p>
            <a:pPr>
              <a:lnSpc>
                <a:spcPct val="120000"/>
              </a:lnSpc>
            </a:pPr>
            <a:r>
              <a:rPr lang="zh-CN" altLang="en-US" dirty="0"/>
              <a:t>他拎着书包出了门，发现</a:t>
            </a:r>
            <a:r>
              <a:rPr lang="zh-CN" altLang="en-US" dirty="0">
                <a:highlight>
                  <a:srgbClr val="0000FF"/>
                </a:highlight>
              </a:rPr>
              <a:t>自行车轮胎气不足</a:t>
            </a:r>
            <a:r>
              <a:rPr lang="zh-CN" altLang="en-US" dirty="0"/>
              <a:t>，于是就去找隔壁宿舍的果冻同学借</a:t>
            </a:r>
            <a:r>
              <a:rPr lang="zh-CN" altLang="en-US" dirty="0">
                <a:highlight>
                  <a:srgbClr val="0000FF"/>
                </a:highlight>
              </a:rPr>
              <a:t>打气筒</a:t>
            </a:r>
            <a:r>
              <a:rPr lang="zh-CN" altLang="en-US" dirty="0"/>
              <a:t>。</a:t>
            </a:r>
            <a:endParaRPr lang="en-US" altLang="zh-CN" dirty="0"/>
          </a:p>
          <a:p>
            <a:pPr>
              <a:lnSpc>
                <a:spcPct val="120000"/>
              </a:lnSpc>
            </a:pPr>
            <a:r>
              <a:rPr lang="zh-CN" altLang="en-US" dirty="0"/>
              <a:t>果冻说他的打气筒昨天拿到他</a:t>
            </a:r>
            <a:r>
              <a:rPr lang="zh-CN" altLang="en-US" dirty="0">
                <a:highlight>
                  <a:srgbClr val="0000FF"/>
                </a:highlight>
              </a:rPr>
              <a:t>女朋友荔荔</a:t>
            </a:r>
            <a:r>
              <a:rPr lang="zh-CN" altLang="en-US" dirty="0"/>
              <a:t>那里去了，但 是他们俩昨晚吵架了，打气筒还在荔荔的</a:t>
            </a:r>
            <a:r>
              <a:rPr lang="zh-CN" altLang="en-US" dirty="0">
                <a:highlight>
                  <a:srgbClr val="0000FF"/>
                </a:highlight>
              </a:rPr>
              <a:t>宿舍</a:t>
            </a:r>
            <a:r>
              <a:rPr lang="zh-CN" altLang="en-US" dirty="0"/>
              <a:t>里。</a:t>
            </a:r>
            <a:endParaRPr lang="en-US" altLang="zh-CN" dirty="0"/>
          </a:p>
          <a:p>
            <a:pPr>
              <a:lnSpc>
                <a:spcPct val="120000"/>
              </a:lnSpc>
            </a:pPr>
            <a:r>
              <a:rPr lang="zh-CN" altLang="en-US" dirty="0"/>
              <a:t>小飞说我可以去拿！果冻说最好带个</a:t>
            </a:r>
            <a:r>
              <a:rPr lang="zh-CN" altLang="en-US" dirty="0">
                <a:highlight>
                  <a:srgbClr val="0000FF"/>
                </a:highlight>
              </a:rPr>
              <a:t>小礼物 </a:t>
            </a:r>
            <a:r>
              <a:rPr lang="zh-CN" altLang="en-US" dirty="0"/>
              <a:t>去，小飞问带什么礼物呢？</a:t>
            </a:r>
            <a:endParaRPr lang="en-US" altLang="zh-CN" dirty="0"/>
          </a:p>
          <a:p>
            <a:pPr>
              <a:lnSpc>
                <a:spcPct val="120000"/>
              </a:lnSpc>
            </a:pPr>
            <a:r>
              <a:rPr lang="zh-CN" altLang="en-US" dirty="0"/>
              <a:t>果冻说荔荔说过她想要</a:t>
            </a:r>
            <a:r>
              <a:rPr lang="zh-CN" altLang="en-US" dirty="0">
                <a:highlight>
                  <a:srgbClr val="0000FF"/>
                </a:highlight>
              </a:rPr>
              <a:t>手织的围巾</a:t>
            </a:r>
            <a:r>
              <a:rPr lang="zh-CN" altLang="en-US" dirty="0"/>
              <a:t>，小飞想</a:t>
            </a:r>
            <a:r>
              <a:rPr lang="zh-CN" altLang="en-US" dirty="0">
                <a:highlight>
                  <a:srgbClr val="0000FF"/>
                </a:highlight>
              </a:rPr>
              <a:t>牦牛毛</a:t>
            </a:r>
            <a:r>
              <a:rPr lang="zh-CN" altLang="en-US" dirty="0"/>
              <a:t>的围巾最好了， 于是小飞就开始</a:t>
            </a:r>
            <a:r>
              <a:rPr lang="zh-CN" altLang="en-US" dirty="0">
                <a:highlight>
                  <a:srgbClr val="0000FF"/>
                </a:highlight>
              </a:rPr>
              <a:t>剪牦牛的毛 </a:t>
            </a:r>
            <a:endParaRPr lang="zh-CN" altLang="en-US" dirty="0">
              <a:highlight>
                <a:srgbClr val="0000FF"/>
              </a:highlight>
            </a:endParaRPr>
          </a:p>
          <a:p>
            <a:pPr>
              <a:lnSpc>
                <a:spcPct val="120000"/>
              </a:lnSpc>
            </a:pPr>
            <a:endParaRPr lang="en-US" altLang="zh-CN" dirty="0"/>
          </a:p>
          <a:p>
            <a:pPr>
              <a:lnSpc>
                <a:spcPct val="120000"/>
              </a:lnSpc>
            </a:pPr>
            <a:r>
              <a:rPr lang="zh-CN" altLang="en-US" dirty="0"/>
              <a:t>过了大半天，同学们自习回来了，看到小飞，就问：你为啥要</a:t>
            </a:r>
            <a:r>
              <a:rPr lang="zh-CN" altLang="en-US" dirty="0">
                <a:highlight>
                  <a:srgbClr val="FF0000"/>
                </a:highlight>
              </a:rPr>
              <a:t>追着牦牛跑</a:t>
            </a:r>
            <a:r>
              <a:rPr lang="zh-CN" altLang="en-US" dirty="0"/>
              <a:t>啊？小飞摸了摸脸上 的汗水，喃喃地说，我也忘了，我本来是要去上自习的</a:t>
            </a:r>
            <a:r>
              <a:rPr lang="en-US" altLang="zh-CN" dirty="0"/>
              <a:t>……</a:t>
            </a:r>
            <a:endParaRPr lang="en-US" altLang="zh-CN" dirty="0"/>
          </a:p>
          <a:p>
            <a:pPr>
              <a:lnSpc>
                <a:spcPct val="120000"/>
              </a:lnSpc>
            </a:pPr>
            <a:endParaRPr lang="en-US" altLang="zh-CN" dirty="0"/>
          </a:p>
          <a:p>
            <a:pPr>
              <a:lnSpc>
                <a:spcPct val="120000"/>
              </a:lnSpc>
            </a:pPr>
            <a:r>
              <a:rPr lang="zh-CN" altLang="en-US" b="1" dirty="0"/>
              <a:t>请举一个你生活中的例子</a:t>
            </a:r>
            <a:endParaRPr lang="en-US" altLang="zh-CN" b="1" dirty="0"/>
          </a:p>
          <a:p>
            <a:pPr>
              <a:lnSpc>
                <a:spcPct val="120000"/>
              </a:lnSpc>
            </a:pPr>
            <a:endParaRPr lang="en-US" altLang="zh-CN" dirty="0"/>
          </a:p>
          <a:p>
            <a:pPr>
              <a:lnSpc>
                <a:spcPct val="12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思维误区 </a:t>
            </a:r>
            <a:r>
              <a:rPr lang="en-US" altLang="zh-CN" dirty="0"/>
              <a:t>– </a:t>
            </a:r>
            <a:r>
              <a:rPr lang="zh-CN" altLang="en-US" dirty="0"/>
              <a:t>过早优化</a:t>
            </a:r>
            <a:endParaRPr lang="en-US" dirty="0"/>
          </a:p>
        </p:txBody>
      </p:sp>
      <p:sp>
        <p:nvSpPr>
          <p:cNvPr id="3" name="Content Placeholder 2"/>
          <p:cNvSpPr>
            <a:spLocks noGrp="1"/>
          </p:cNvSpPr>
          <p:nvPr>
            <p:ph idx="1"/>
          </p:nvPr>
        </p:nvSpPr>
        <p:spPr>
          <a:xfrm>
            <a:off x="381000" y="1752600"/>
            <a:ext cx="5334000" cy="4625609"/>
          </a:xfrm>
        </p:spPr>
        <p:txBody>
          <a:bodyPr>
            <a:normAutofit fontScale="70000" lnSpcReduction="20000"/>
          </a:bodyPr>
          <a:lstStyle/>
          <a:p>
            <a:pPr>
              <a:lnSpc>
                <a:spcPct val="120000"/>
              </a:lnSpc>
            </a:pPr>
            <a:r>
              <a:rPr lang="zh-CN" altLang="en-US" dirty="0"/>
              <a:t>王屋村软件学院的小飞同学在下雨的时候经常打着一把很精巧的小雨伞，和同学们一起匆匆赶 路。同学们提醒他：</a:t>
            </a:r>
            <a:endParaRPr lang="zh-CN" altLang="en-US" dirty="0"/>
          </a:p>
          <a:p>
            <a:pPr lvl="1">
              <a:lnSpc>
                <a:spcPct val="120000"/>
              </a:lnSpc>
            </a:pPr>
            <a:r>
              <a:rPr lang="zh-CN" altLang="en-US" dirty="0"/>
              <a:t>小飞，你这雨伞太小了，你的裤腿都湿了！</a:t>
            </a:r>
            <a:endParaRPr lang="zh-CN" altLang="en-US" dirty="0"/>
          </a:p>
          <a:p>
            <a:pPr>
              <a:lnSpc>
                <a:spcPct val="120000"/>
              </a:lnSpc>
            </a:pPr>
            <a:r>
              <a:rPr lang="zh-CN" altLang="en-US" dirty="0"/>
              <a:t>但是小飞还是打着这把小雨伞。几年过去了，在毕业酒会上，大家又谈起这个故事。女同学小 李说：有一次我没有带伞，他邀请我和他一起走，但是他的伞太小了，我就没答应。小飞红着脸解释了原因：</a:t>
            </a:r>
            <a:endParaRPr lang="zh-CN" altLang="en-US" dirty="0"/>
          </a:p>
          <a:p>
            <a:pPr>
              <a:lnSpc>
                <a:spcPct val="120000"/>
              </a:lnSpc>
            </a:pPr>
            <a:r>
              <a:rPr lang="zh-CN" altLang="en-US" dirty="0"/>
              <a:t>我原来想，如果有女朋友的话，两人在雨中打着很小的雨伞，她就会离我近一些。现在我还是 单身，我想起了“过早优化是一切烦恼的根源”。</a:t>
            </a:r>
            <a:endParaRPr lang="zh-CN" altLang="en-US" dirty="0"/>
          </a:p>
          <a:p>
            <a:pPr>
              <a:lnSpc>
                <a:spcPct val="120000"/>
              </a:lnSpc>
            </a:pPr>
            <a:endParaRPr lang="en-US" dirty="0"/>
          </a:p>
        </p:txBody>
      </p:sp>
      <p:sp>
        <p:nvSpPr>
          <p:cNvPr id="4" name="TextBox 3"/>
          <p:cNvSpPr txBox="1"/>
          <p:nvPr/>
        </p:nvSpPr>
        <p:spPr>
          <a:xfrm>
            <a:off x="6324600" y="4800600"/>
            <a:ext cx="518160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The real problem is that programmers have spent far too much time worrying about efficiency in the wrong places and at the wrong times;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premature optimization is the root of all evil (or at least most of it) in programming</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pic>
        <p:nvPicPr>
          <p:cNvPr id="2050" name="Picture 2" descr="https://upload.wikimedia.org/wikipedia/commons/4/4f/KnuthAtOpenContentAllianc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0" y="1786835"/>
            <a:ext cx="2466975" cy="2917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过早泛化 </a:t>
            </a:r>
            <a:r>
              <a:rPr lang="en-US" altLang="zh-CN" dirty="0"/>
              <a:t>Generalization</a:t>
            </a:r>
            <a:endParaRPr lang="en-US" dirty="0"/>
          </a:p>
        </p:txBody>
      </p:sp>
      <p:sp>
        <p:nvSpPr>
          <p:cNvPr id="3" name="Content Placeholder 2"/>
          <p:cNvSpPr>
            <a:spLocks noGrp="1"/>
          </p:cNvSpPr>
          <p:nvPr>
            <p:ph idx="1"/>
          </p:nvPr>
        </p:nvSpPr>
        <p:spPr/>
        <p:txBody>
          <a:bodyPr>
            <a:normAutofit/>
          </a:bodyPr>
          <a:lstStyle/>
          <a:p>
            <a:r>
              <a:rPr lang="zh-CN" altLang="en-US" dirty="0">
                <a:hlinkClick r:id="rId1"/>
              </a:rPr>
              <a:t>画扇面</a:t>
            </a:r>
            <a:endParaRPr lang="en-US" altLang="zh-CN" dirty="0"/>
          </a:p>
          <a:p>
            <a:r>
              <a:rPr lang="zh-CN" altLang="en-US" dirty="0"/>
              <a:t>很多学生学了一些编程语言，读了一些技术博客，都豪情万丈。他们做一个项目恨不得展 现自己平生所学，再加上前沿技术，做一个轰动的创新。这固然值得鼓励，不过实践表明，这 些往往都不能成功。</a:t>
            </a:r>
            <a:endParaRPr lang="en-US" altLang="zh-CN" dirty="0"/>
          </a:p>
          <a:p>
            <a:r>
              <a:rPr lang="zh-CN" altLang="en-US" b="1" dirty="0"/>
              <a:t>现场：举一个例子</a:t>
            </a:r>
            <a:endParaRPr lang="en-US" altLang="zh-CN" b="1" dirty="0"/>
          </a:p>
          <a:p>
            <a:endParaRPr lang="en-US" dirty="0"/>
          </a:p>
        </p:txBody>
      </p:sp>
      <p:pic>
        <p:nvPicPr>
          <p:cNvPr id="4" name="Picture 3"/>
          <p:cNvPicPr>
            <a:picLocks noChangeAspect="1"/>
          </p:cNvPicPr>
          <p:nvPr/>
        </p:nvPicPr>
        <p:blipFill>
          <a:blip r:embed="rId2"/>
          <a:stretch>
            <a:fillRect/>
          </a:stretch>
        </p:blipFill>
        <p:spPr>
          <a:xfrm>
            <a:off x="4648200" y="4297953"/>
            <a:ext cx="7093365" cy="22690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职业发展阶段 </a:t>
            </a:r>
            <a:r>
              <a:rPr lang="en-US" altLang="zh-CN" dirty="0"/>
              <a:t>– </a:t>
            </a:r>
            <a:r>
              <a:rPr lang="zh-CN" altLang="en-US" dirty="0"/>
              <a:t>动力</a:t>
            </a:r>
            <a:endParaRPr lang="en-US" dirty="0"/>
          </a:p>
        </p:txBody>
      </p:sp>
      <p:sp>
        <p:nvSpPr>
          <p:cNvPr id="3" name="Content Placeholder 2"/>
          <p:cNvSpPr>
            <a:spLocks noGrp="1"/>
          </p:cNvSpPr>
          <p:nvPr>
            <p:ph idx="1"/>
          </p:nvPr>
        </p:nvSpPr>
        <p:spPr/>
        <p:txBody>
          <a:bodyPr>
            <a:normAutofit fontScale="55000" lnSpcReduction="20000"/>
          </a:bodyPr>
          <a:lstStyle/>
          <a:p>
            <a:pPr>
              <a:lnSpc>
                <a:spcPct val="120000"/>
              </a:lnSpc>
            </a:pPr>
            <a:r>
              <a:rPr lang="zh-CN" altLang="en-US" dirty="0"/>
              <a:t>临时的寄托或工作 </a:t>
            </a:r>
            <a:r>
              <a:rPr lang="en-US" altLang="zh-CN" dirty="0"/>
              <a:t>( Temporary Work) </a:t>
            </a:r>
            <a:endParaRPr lang="en-US" altLang="zh-CN" dirty="0"/>
          </a:p>
          <a:p>
            <a:pPr marL="925830" lvl="1" indent="-514350">
              <a:lnSpc>
                <a:spcPct val="120000"/>
              </a:lnSpc>
            </a:pPr>
            <a:r>
              <a:rPr lang="zh-CN" altLang="en-US" dirty="0"/>
              <a:t>他们处于低动力、 低技能的状态。 </a:t>
            </a:r>
            <a:endParaRPr lang="en-US" altLang="zh-CN" dirty="0"/>
          </a:p>
          <a:p>
            <a:pPr marL="925830" lvl="1" indent="-514350">
              <a:lnSpc>
                <a:spcPct val="120000"/>
              </a:lnSpc>
            </a:pPr>
            <a:r>
              <a:rPr lang="zh-CN" altLang="en-US" dirty="0"/>
              <a:t>“</a:t>
            </a:r>
            <a:r>
              <a:rPr lang="zh-CN" altLang="en-US" b="1" dirty="0"/>
              <a:t>老师，我学这个专业就是为了文凭。我毕业了就去做公务员</a:t>
            </a:r>
            <a:r>
              <a:rPr lang="en-US" altLang="zh-CN" b="1" dirty="0"/>
              <a:t>…</a:t>
            </a:r>
            <a:r>
              <a:rPr lang="zh-CN" altLang="en-US" b="1" dirty="0"/>
              <a:t>让我混过去就行</a:t>
            </a:r>
            <a:r>
              <a:rPr lang="zh-CN" altLang="en-US" dirty="0"/>
              <a:t>”</a:t>
            </a:r>
            <a:endParaRPr lang="en-US" altLang="zh-CN" dirty="0"/>
          </a:p>
          <a:p>
            <a:pPr>
              <a:lnSpc>
                <a:spcPct val="120000"/>
              </a:lnSpc>
            </a:pPr>
            <a:r>
              <a:rPr lang="zh-CN" altLang="en-US" dirty="0"/>
              <a:t>工作 （</a:t>
            </a:r>
            <a:r>
              <a:rPr lang="en-US" altLang="zh-CN" dirty="0"/>
              <a:t>Job</a:t>
            </a:r>
            <a:r>
              <a:rPr lang="zh-CN" altLang="en-US" dirty="0"/>
              <a:t>） </a:t>
            </a:r>
            <a:endParaRPr lang="en-US" altLang="zh-CN" dirty="0"/>
          </a:p>
          <a:p>
            <a:pPr marL="925830" lvl="1" indent="-514350">
              <a:lnSpc>
                <a:spcPct val="120000"/>
              </a:lnSpc>
            </a:pPr>
            <a:r>
              <a:rPr lang="zh-CN" altLang="en-US" dirty="0"/>
              <a:t>一些 人留在这个职业里，只不过是因为他不会做别的。</a:t>
            </a:r>
            <a:endParaRPr lang="en-US" altLang="zh-CN" dirty="0"/>
          </a:p>
          <a:p>
            <a:pPr>
              <a:lnSpc>
                <a:spcPct val="120000"/>
              </a:lnSpc>
            </a:pPr>
            <a:r>
              <a:rPr lang="zh-CN" altLang="en-US" dirty="0"/>
              <a:t>职业 （</a:t>
            </a:r>
            <a:r>
              <a:rPr lang="en-US" altLang="zh-CN" dirty="0"/>
              <a:t>Profession</a:t>
            </a:r>
            <a:r>
              <a:rPr lang="zh-CN" altLang="en-US" dirty="0"/>
              <a:t>） </a:t>
            </a:r>
            <a:endParaRPr lang="en-US" altLang="zh-CN" dirty="0"/>
          </a:p>
          <a:p>
            <a:pPr marL="925830" lvl="1" indent="-514350">
              <a:lnSpc>
                <a:spcPct val="120000"/>
              </a:lnSpc>
            </a:pPr>
            <a:r>
              <a:rPr lang="zh-CN" altLang="en-US" dirty="0"/>
              <a:t>在工作的基础上，如果有足够的职业道德和职业规划，那么工作就是一个“职业”。只 有在这个层次上可以开始谈有意义的“职业发展”。职业人士对“</a:t>
            </a:r>
            <a:r>
              <a:rPr lang="en-US" altLang="zh-CN" dirty="0"/>
              <a:t>30</a:t>
            </a:r>
            <a:r>
              <a:rPr lang="zh-CN" altLang="en-US" dirty="0"/>
              <a:t>岁以后”、“</a:t>
            </a:r>
            <a:r>
              <a:rPr lang="en-US" altLang="zh-CN" dirty="0"/>
              <a:t>35</a:t>
            </a:r>
            <a:r>
              <a:rPr lang="zh-CN" altLang="en-US" dirty="0"/>
              <a:t>岁 以后”都有一定的打算。 </a:t>
            </a:r>
            <a:endParaRPr lang="en-US" altLang="zh-CN" dirty="0"/>
          </a:p>
          <a:p>
            <a:pPr>
              <a:lnSpc>
                <a:spcPct val="120000"/>
              </a:lnSpc>
            </a:pPr>
            <a:r>
              <a:rPr lang="zh-CN" altLang="en-US" dirty="0"/>
              <a:t>投身的事业 （</a:t>
            </a:r>
            <a:r>
              <a:rPr lang="en-US" altLang="zh-CN" dirty="0"/>
              <a:t>Commitment / vocation</a:t>
            </a:r>
            <a:r>
              <a:rPr lang="zh-CN" altLang="en-US" dirty="0"/>
              <a:t>） </a:t>
            </a:r>
            <a:endParaRPr lang="en-US" altLang="zh-CN" dirty="0"/>
          </a:p>
          <a:p>
            <a:pPr marL="925830" lvl="1" indent="-514350">
              <a:lnSpc>
                <a:spcPct val="120000"/>
              </a:lnSpc>
            </a:pPr>
            <a:r>
              <a:rPr lang="zh-CN" altLang="en-US" dirty="0"/>
              <a:t>把软件项目相关的目标作为长期的承诺，碰到困难也不退缩，一直坚持到完成任务。 </a:t>
            </a:r>
            <a:endParaRPr lang="en-US" altLang="zh-CN" dirty="0"/>
          </a:p>
          <a:p>
            <a:pPr>
              <a:lnSpc>
                <a:spcPct val="120000"/>
              </a:lnSpc>
            </a:pPr>
            <a:r>
              <a:rPr lang="zh-CN" altLang="en-US" dirty="0"/>
              <a:t>理想的呼唤（</a:t>
            </a:r>
            <a:r>
              <a:rPr lang="en-US" altLang="zh-CN" dirty="0"/>
              <a:t>Calling</a:t>
            </a:r>
            <a:r>
              <a:rPr lang="zh-CN" altLang="en-US" dirty="0"/>
              <a:t>） </a:t>
            </a:r>
            <a:endParaRPr lang="en-US" altLang="zh-CN" dirty="0"/>
          </a:p>
          <a:p>
            <a:pPr marL="925830" lvl="1" indent="-514350">
              <a:lnSpc>
                <a:spcPct val="120000"/>
              </a:lnSpc>
            </a:pPr>
            <a:r>
              <a:rPr lang="zh-CN" altLang="en-US" dirty="0"/>
              <a:t>通过软件可以改变世界，他们主动寻找机会，实现自己 的理想。</a:t>
            </a:r>
            <a:endParaRPr lang="en-US" altLang="zh-CN" dirty="0"/>
          </a:p>
          <a:p>
            <a:pPr marL="633095" indent="-514350">
              <a:lnSpc>
                <a:spcPct val="120000"/>
              </a:lnSpc>
            </a:pPr>
            <a:r>
              <a:rPr lang="zh-CN" altLang="en-US" dirty="0"/>
              <a:t>职业只是人生的一部分</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全栈  </a:t>
            </a:r>
            <a:r>
              <a:rPr lang="en-US" altLang="zh-CN" dirty="0"/>
              <a:t>+ AI?</a:t>
            </a:r>
            <a:endParaRPr lang="en-US" dirty="0"/>
          </a:p>
        </p:txBody>
      </p:sp>
      <p:pic>
        <p:nvPicPr>
          <p:cNvPr id="5" name="Content Placeholder 4" descr="A screenshot of a cell phone&#10;&#10;Description generated with very high confidence"/>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 y="1676400"/>
            <a:ext cx="5734050" cy="2838450"/>
          </a:xfrm>
          <a:ln>
            <a:solidFill>
              <a:schemeClr val="accent1"/>
            </a:solidFill>
          </a:ln>
        </p:spPr>
      </p:pic>
      <p:pic>
        <p:nvPicPr>
          <p:cNvPr id="6" name="Picture 5"/>
          <p:cNvPicPr>
            <a:picLocks noChangeAspect="1"/>
          </p:cNvPicPr>
          <p:nvPr/>
        </p:nvPicPr>
        <p:blipFill>
          <a:blip r:embed="rId2"/>
          <a:stretch>
            <a:fillRect/>
          </a:stretch>
        </p:blipFill>
        <p:spPr>
          <a:xfrm>
            <a:off x="6324600" y="4038600"/>
            <a:ext cx="5520708" cy="2567677"/>
          </a:xfrm>
          <a:prstGeom prst="rect">
            <a:avLst/>
          </a:prstGeom>
          <a:ln>
            <a:solidFill>
              <a:schemeClr val="accent1"/>
            </a:solidFill>
          </a:ln>
        </p:spPr>
      </p:pic>
      <p:sp>
        <p:nvSpPr>
          <p:cNvPr id="7" name="TextBox 6"/>
          <p:cNvSpPr txBox="1"/>
          <p:nvPr/>
        </p:nvSpPr>
        <p:spPr>
          <a:xfrm>
            <a:off x="6629400" y="1905000"/>
            <a:ext cx="51054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AI </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应该在哪一个层面上呢？</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专和精的关系</a:t>
            </a:r>
            <a:endParaRPr lang="en-US" dirty="0"/>
          </a:p>
        </p:txBody>
      </p:sp>
      <p:pic>
        <p:nvPicPr>
          <p:cNvPr id="5" name="Content Placeholder 4" descr="A picture containing photo&#10;&#10;Description generated with very high confidence"/>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457200" y="1600200"/>
            <a:ext cx="6477000" cy="1942751"/>
          </a:xfrm>
        </p:spPr>
      </p:pic>
      <p:pic>
        <p:nvPicPr>
          <p:cNvPr id="7" name="Picture 6" descr="A picture containing photo, showing, different&#10;&#10;Description generated with very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10000"/>
            <a:ext cx="6514342" cy="1942751"/>
          </a:xfrm>
          <a:prstGeom prst="rect">
            <a:avLst/>
          </a:prstGeom>
        </p:spPr>
      </p:pic>
      <p:sp>
        <p:nvSpPr>
          <p:cNvPr id="8" name="TextBox 7"/>
          <p:cNvSpPr txBox="1"/>
          <p:nvPr/>
        </p:nvSpPr>
        <p:spPr>
          <a:xfrm>
            <a:off x="7543800" y="1981200"/>
            <a:ext cx="4419600" cy="369331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软件工程师：手工劳动 </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vs </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设计</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作曲家在写交响乐时，他对各种乐器都很了解，全栈？</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交响乐在演奏是，指挥了解所有乐器，但是并不是一个人奔波演奏各个乐器。</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全栈工程师为何要全栈？ </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软件工设计程师 </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 </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作曲家？</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项目经理 </a:t>
            </a: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 </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指挥家？</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即使 “增删改查” 也不简单</a:t>
            </a:r>
            <a:endParaRPr lang="en-US" dirty="0"/>
          </a:p>
        </p:txBody>
      </p:sp>
      <p:pic>
        <p:nvPicPr>
          <p:cNvPr id="4" name="Content Placeholder 3"/>
          <p:cNvPicPr>
            <a:picLocks noGrp="1" noChangeAspect="1"/>
          </p:cNvPicPr>
          <p:nvPr>
            <p:ph idx="1"/>
          </p:nvPr>
        </p:nvPicPr>
        <p:blipFill>
          <a:blip r:embed="rId1"/>
          <a:stretch>
            <a:fillRect/>
          </a:stretch>
        </p:blipFill>
        <p:spPr>
          <a:xfrm>
            <a:off x="1977523" y="1825625"/>
            <a:ext cx="8519528" cy="43513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职业成长 </a:t>
            </a:r>
            <a:r>
              <a:rPr lang="en-US" altLang="zh-CN" dirty="0"/>
              <a:t>– </a:t>
            </a:r>
            <a:r>
              <a:rPr lang="zh-CN" altLang="en-US" dirty="0"/>
              <a:t>考级之路</a:t>
            </a:r>
            <a:r>
              <a:rPr lang="en-US" altLang="zh-CN" dirty="0"/>
              <a:t> </a:t>
            </a:r>
            <a:endParaRPr lang="en-US" dirty="0"/>
          </a:p>
        </p:txBody>
      </p:sp>
      <p:sp>
        <p:nvSpPr>
          <p:cNvPr id="3" name="Content Placeholder 2"/>
          <p:cNvSpPr>
            <a:spLocks noGrp="1"/>
          </p:cNvSpPr>
          <p:nvPr>
            <p:ph idx="1"/>
          </p:nvPr>
        </p:nvSpPr>
        <p:spPr/>
        <p:txBody>
          <a:bodyPr>
            <a:normAutofit fontScale="47500" lnSpcReduction="20000"/>
          </a:bodyPr>
          <a:lstStyle/>
          <a:p>
            <a:pPr>
              <a:lnSpc>
                <a:spcPct val="120000"/>
              </a:lnSpc>
            </a:pPr>
            <a:r>
              <a:rPr lang="zh-CN" altLang="en-US" dirty="0"/>
              <a:t>在中国，软件工程师的职业资格考试有：</a:t>
            </a:r>
            <a:endParaRPr lang="en-US" altLang="zh-CN" dirty="0"/>
          </a:p>
          <a:p>
            <a:pPr lvl="1">
              <a:lnSpc>
                <a:spcPct val="120000"/>
              </a:lnSpc>
            </a:pPr>
            <a:r>
              <a:rPr lang="zh-CN" altLang="en-US" dirty="0"/>
              <a:t>计算机等级考试</a:t>
            </a:r>
            <a:endParaRPr lang="en-US" altLang="zh-CN" dirty="0"/>
          </a:p>
          <a:p>
            <a:pPr lvl="1">
              <a:lnSpc>
                <a:spcPct val="120000"/>
              </a:lnSpc>
            </a:pPr>
            <a:r>
              <a:rPr lang="zh-CN" altLang="en-US" dirty="0"/>
              <a:t>全国计算机技术与软件专业技术资格考试</a:t>
            </a:r>
            <a:endParaRPr lang="zh-CN" altLang="en-US" dirty="0"/>
          </a:p>
          <a:p>
            <a:pPr>
              <a:lnSpc>
                <a:spcPct val="120000"/>
              </a:lnSpc>
            </a:pPr>
            <a:r>
              <a:rPr lang="zh-CN" altLang="en-US" dirty="0"/>
              <a:t>好处</a:t>
            </a:r>
            <a:endParaRPr lang="en-US" altLang="zh-CN" dirty="0"/>
          </a:p>
          <a:p>
            <a:pPr lvl="1">
              <a:lnSpc>
                <a:spcPct val="120000"/>
              </a:lnSpc>
            </a:pPr>
            <a:r>
              <a:rPr lang="zh-CN" altLang="en-US" dirty="0"/>
              <a:t>国家认证，有一定的权威性和通用性</a:t>
            </a:r>
            <a:endParaRPr lang="en-US" altLang="zh-CN" dirty="0"/>
          </a:p>
          <a:p>
            <a:pPr lvl="1">
              <a:lnSpc>
                <a:spcPct val="120000"/>
              </a:lnSpc>
            </a:pPr>
            <a:r>
              <a:rPr lang="zh-CN" altLang="en-US" dirty="0"/>
              <a:t>任何人都可以参与</a:t>
            </a:r>
            <a:endParaRPr lang="zh-CN" altLang="en-US" dirty="0"/>
          </a:p>
          <a:p>
            <a:pPr>
              <a:lnSpc>
                <a:spcPct val="120000"/>
              </a:lnSpc>
            </a:pPr>
            <a:r>
              <a:rPr lang="zh-CN" altLang="en-US" dirty="0"/>
              <a:t>局限性：</a:t>
            </a:r>
            <a:endParaRPr lang="en-US" altLang="zh-CN" dirty="0"/>
          </a:p>
          <a:p>
            <a:pPr lvl="1">
              <a:lnSpc>
                <a:spcPct val="120000"/>
              </a:lnSpc>
            </a:pPr>
            <a:r>
              <a:rPr lang="zh-CN" altLang="en-US" dirty="0"/>
              <a:t>以答题</a:t>
            </a:r>
            <a:r>
              <a:rPr lang="en-US" altLang="zh-CN" dirty="0"/>
              <a:t>/ </a:t>
            </a:r>
            <a:r>
              <a:rPr lang="zh-CN" altLang="en-US" dirty="0"/>
              <a:t>评分为主要考试形式，没有面对面的口试</a:t>
            </a:r>
            <a:endParaRPr lang="zh-CN" altLang="en-US" dirty="0"/>
          </a:p>
          <a:p>
            <a:pPr lvl="1">
              <a:lnSpc>
                <a:spcPct val="120000"/>
              </a:lnSpc>
            </a:pPr>
            <a:r>
              <a:rPr lang="zh-CN" altLang="en-US" dirty="0"/>
              <a:t>考试中每个人单独行动，不能考量团队合作能力</a:t>
            </a:r>
            <a:endParaRPr lang="en-US" altLang="zh-CN" dirty="0"/>
          </a:p>
          <a:p>
            <a:pPr lvl="1">
              <a:lnSpc>
                <a:spcPct val="120000"/>
              </a:lnSpc>
            </a:pPr>
            <a:r>
              <a:rPr lang="zh-CN" altLang="en-US" dirty="0"/>
              <a:t>考题内容相对滞后于工业界的发展，部分内容相当滞后</a:t>
            </a:r>
            <a:endParaRPr lang="en-US" altLang="zh-CN" dirty="0"/>
          </a:p>
          <a:p>
            <a:pPr>
              <a:lnSpc>
                <a:spcPct val="120000"/>
              </a:lnSpc>
            </a:pPr>
            <a:r>
              <a:rPr lang="zh-CN" altLang="en-US" dirty="0"/>
              <a:t>职业资格认证</a:t>
            </a:r>
            <a:endParaRPr lang="en-US" altLang="zh-CN" dirty="0"/>
          </a:p>
          <a:p>
            <a:pPr lvl="1">
              <a:lnSpc>
                <a:spcPct val="120000"/>
              </a:lnSpc>
            </a:pPr>
            <a:r>
              <a:rPr lang="en-US" altLang="zh-CN" dirty="0">
                <a:hlinkClick r:id="rId1"/>
              </a:rPr>
              <a:t>http://cspro.ccf.org.cn</a:t>
            </a:r>
            <a:r>
              <a:rPr lang="en-US" altLang="zh-CN" dirty="0"/>
              <a:t> </a:t>
            </a:r>
            <a:r>
              <a:rPr lang="zh-CN" altLang="en-US" dirty="0"/>
              <a:t>（中国计算机协会）</a:t>
            </a:r>
            <a:endParaRPr lang="en-US" altLang="zh-CN" dirty="0"/>
          </a:p>
          <a:p>
            <a:pPr lvl="1">
              <a:lnSpc>
                <a:spcPct val="120000"/>
              </a:lnSpc>
            </a:pPr>
            <a:r>
              <a:rPr lang="en-US" altLang="zh-CN" dirty="0">
                <a:hlinkClick r:id="rId2"/>
              </a:rPr>
              <a:t>http://pat.zju.edu.cn</a:t>
            </a:r>
            <a:r>
              <a:rPr lang="en-US" altLang="zh-CN" dirty="0"/>
              <a:t> (</a:t>
            </a:r>
            <a:r>
              <a:rPr lang="zh-CN" altLang="en-US" dirty="0"/>
              <a:t>浙江大学开发）</a:t>
            </a:r>
            <a:endParaRPr lang="en-US" altLang="zh-CN" dirty="0"/>
          </a:p>
          <a:p>
            <a:pPr>
              <a:lnSpc>
                <a:spcPct val="120000"/>
              </a:lnSpc>
            </a:pPr>
            <a:r>
              <a:rPr lang="zh-CN" altLang="en-US" dirty="0"/>
              <a:t>企业认证</a:t>
            </a:r>
            <a:endParaRPr lang="en-US" altLang="zh-CN" dirty="0"/>
          </a:p>
          <a:p>
            <a:pPr lvl="1">
              <a:lnSpc>
                <a:spcPct val="120000"/>
              </a:lnSpc>
            </a:pPr>
            <a:r>
              <a:rPr lang="en-US" altLang="zh-CN" dirty="0"/>
              <a:t>Microsoft Certified Professional, etc. </a:t>
            </a:r>
            <a:endParaRPr lang="en-US" altLang="zh-CN" dirty="0"/>
          </a:p>
        </p:txBody>
      </p:sp>
      <p:pic>
        <p:nvPicPr>
          <p:cNvPr id="4" name="Picture 3"/>
          <p:cNvPicPr>
            <a:picLocks noChangeAspect="1"/>
          </p:cNvPicPr>
          <p:nvPr/>
        </p:nvPicPr>
        <p:blipFill>
          <a:blip r:embed="rId3"/>
          <a:stretch>
            <a:fillRect/>
          </a:stretch>
        </p:blipFill>
        <p:spPr>
          <a:xfrm>
            <a:off x="6128657" y="1794786"/>
            <a:ext cx="5659554" cy="296433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职业成长 </a:t>
            </a:r>
            <a:r>
              <a:rPr lang="en-US" altLang="zh-CN" dirty="0"/>
              <a:t>– </a:t>
            </a:r>
            <a:r>
              <a:rPr lang="zh-CN" altLang="en-US" dirty="0"/>
              <a:t>公司</a:t>
            </a:r>
            <a:endParaRPr lang="en-US" dirty="0"/>
          </a:p>
        </p:txBody>
      </p:sp>
      <p:sp>
        <p:nvSpPr>
          <p:cNvPr id="3" name="Content Placeholder 2"/>
          <p:cNvSpPr>
            <a:spLocks noGrp="1"/>
          </p:cNvSpPr>
          <p:nvPr>
            <p:ph idx="1"/>
          </p:nvPr>
        </p:nvSpPr>
        <p:spPr/>
        <p:txBody>
          <a:bodyPr/>
          <a:lstStyle/>
          <a:p>
            <a:r>
              <a:rPr lang="en-US" altLang="zh-CN" dirty="0" err="1"/>
              <a:t>Construx</a:t>
            </a:r>
            <a:r>
              <a:rPr lang="en-US" altLang="zh-CN" dirty="0"/>
              <a:t> Co.</a:t>
            </a:r>
            <a:r>
              <a:rPr lang="zh-CN" altLang="en-US" dirty="0"/>
              <a:t> </a:t>
            </a:r>
            <a:r>
              <a:rPr lang="en-US" altLang="zh-CN" dirty="0"/>
              <a:t>: Professional Development Ladder</a:t>
            </a:r>
            <a:endParaRPr lang="en-US" altLang="zh-CN" dirty="0"/>
          </a:p>
          <a:p>
            <a:r>
              <a:rPr lang="en-US" altLang="zh-CN" dirty="0"/>
              <a:t>Microsoft</a:t>
            </a:r>
            <a:endParaRPr lang="en-US" altLang="zh-CN" dirty="0"/>
          </a:p>
          <a:p>
            <a:pPr marL="118745" indent="0">
              <a:buNone/>
            </a:pPr>
            <a:endParaRPr lang="en-US" altLang="zh-CN" dirty="0"/>
          </a:p>
        </p:txBody>
      </p:sp>
      <p:pic>
        <p:nvPicPr>
          <p:cNvPr id="4" name="Picture 3"/>
          <p:cNvPicPr>
            <a:picLocks noChangeAspect="1"/>
          </p:cNvPicPr>
          <p:nvPr/>
        </p:nvPicPr>
        <p:blipFill>
          <a:blip r:embed="rId1"/>
          <a:stretch>
            <a:fillRect/>
          </a:stretch>
        </p:blipFill>
        <p:spPr>
          <a:xfrm>
            <a:off x="609600" y="3048000"/>
            <a:ext cx="11437730" cy="34664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如何证明能力</a:t>
            </a:r>
            <a:r>
              <a:rPr lang="en-US" altLang="zh-CN" dirty="0"/>
              <a:t>?</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zh-CN" altLang="en-US" dirty="0"/>
              <a:t>发布过什么产品？</a:t>
            </a:r>
            <a:endParaRPr lang="en-US" altLang="zh-CN" dirty="0"/>
          </a:p>
          <a:p>
            <a:pPr>
              <a:lnSpc>
                <a:spcPct val="110000"/>
              </a:lnSpc>
            </a:pPr>
            <a:r>
              <a:rPr lang="zh-CN" altLang="en-US" dirty="0"/>
              <a:t>你当过新员工的导师么？他们后来都遵从你的种种教诲么？ </a:t>
            </a:r>
            <a:endParaRPr lang="en-US" altLang="zh-CN" dirty="0"/>
          </a:p>
          <a:p>
            <a:pPr>
              <a:lnSpc>
                <a:spcPct val="110000"/>
              </a:lnSpc>
            </a:pPr>
            <a:r>
              <a:rPr lang="zh-CN" altLang="en-US" dirty="0"/>
              <a:t>你是否成为别人的榜样？</a:t>
            </a:r>
            <a:endParaRPr lang="en-US" altLang="zh-CN" dirty="0"/>
          </a:p>
          <a:p>
            <a:pPr lvl="1">
              <a:lnSpc>
                <a:spcPct val="110000"/>
              </a:lnSpc>
            </a:pPr>
            <a:r>
              <a:rPr lang="zh-CN" altLang="en-US" dirty="0"/>
              <a:t>（写的代码，做的设计，别人可以拿来重用） </a:t>
            </a:r>
            <a:endParaRPr lang="en-US" altLang="zh-CN" dirty="0"/>
          </a:p>
          <a:p>
            <a:pPr>
              <a:lnSpc>
                <a:spcPct val="110000"/>
              </a:lnSpc>
            </a:pPr>
            <a:r>
              <a:rPr lang="zh-CN" altLang="en-US" dirty="0"/>
              <a:t>你在招人方面是否有心得，并能言传身教，让大家都认识到面试的重要性，同时掌握 各种面试技巧？</a:t>
            </a:r>
            <a:endParaRPr lang="en-US" altLang="zh-CN" dirty="0"/>
          </a:p>
          <a:p>
            <a:pPr>
              <a:lnSpc>
                <a:spcPct val="110000"/>
              </a:lnSpc>
            </a:pPr>
            <a:r>
              <a:rPr lang="zh-CN" altLang="en-US" dirty="0"/>
              <a:t>你是否创立</a:t>
            </a:r>
            <a:r>
              <a:rPr lang="en-US" altLang="zh-CN" dirty="0"/>
              <a:t>/</a:t>
            </a:r>
            <a:r>
              <a:rPr lang="zh-CN" altLang="en-US" dirty="0"/>
              <a:t>改进</a:t>
            </a:r>
            <a:r>
              <a:rPr lang="en-US" altLang="zh-CN" dirty="0"/>
              <a:t>/</a:t>
            </a:r>
            <a:r>
              <a:rPr lang="zh-CN" altLang="en-US" dirty="0"/>
              <a:t>推动了一些流程，而且这些流程不需要你亲自参与，也能流传下去？ </a:t>
            </a:r>
            <a:endParaRPr lang="en-US" altLang="zh-CN" dirty="0"/>
          </a:p>
          <a:p>
            <a:pPr>
              <a:lnSpc>
                <a:spcPct val="110000"/>
              </a:lnSpc>
            </a:pPr>
            <a:r>
              <a:rPr lang="zh-CN" altLang="en-US" dirty="0"/>
              <a:t>在和别的角色（例如</a:t>
            </a:r>
            <a:r>
              <a:rPr lang="en-US" altLang="zh-CN" dirty="0"/>
              <a:t>UX/PM/QA</a:t>
            </a:r>
            <a:r>
              <a:rPr lang="zh-CN" altLang="en-US" dirty="0"/>
              <a:t>）打交道的时候，你是否往往都能赢得别人的支持， 而不是和别人反复争执，抱怨不休？</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063750" y="2852738"/>
            <a:ext cx="76596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2200">
                <a:latin typeface="Arial" panose="020B0604020202020204" pitchFamily="34" charset="0"/>
              </a:rPr>
              <a:t>八皇后问题可用八重循环解决。但是</a:t>
            </a:r>
            <a:r>
              <a:rPr lang="en-US" altLang="zh-CN" sz="2200">
                <a:latin typeface="Arial" panose="020B0604020202020204" pitchFamily="34" charset="0"/>
              </a:rPr>
              <a:t>N</a:t>
            </a:r>
            <a:r>
              <a:rPr lang="zh-CN" altLang="en-US" sz="2200">
                <a:latin typeface="Arial" panose="020B0604020202020204" pitchFamily="34" charset="0"/>
              </a:rPr>
              <a:t>皇后问题呢</a:t>
            </a:r>
            <a:r>
              <a:rPr lang="en-US" altLang="zh-CN" sz="2200">
                <a:latin typeface="Arial" panose="020B0604020202020204" pitchFamily="34" charset="0"/>
              </a:rPr>
              <a:t>?</a:t>
            </a:r>
            <a:br>
              <a:rPr lang="en-US" altLang="zh-CN" sz="2200">
                <a:latin typeface="Arial" panose="020B0604020202020204" pitchFamily="34" charset="0"/>
              </a:rPr>
            </a:br>
            <a:br>
              <a:rPr lang="en-US" altLang="zh-CN" sz="2200">
                <a:latin typeface="Arial" panose="020B0604020202020204" pitchFamily="34" charset="0"/>
              </a:rPr>
            </a:br>
            <a:r>
              <a:rPr lang="zh-CN" altLang="en-US" sz="2200">
                <a:latin typeface="Arial" panose="020B0604020202020204" pitchFamily="34" charset="0"/>
              </a:rPr>
              <a:t>递归可以用来实现任意多重循环</a:t>
            </a:r>
            <a:br>
              <a:rPr lang="zh-CN" altLang="en-US" sz="2200">
                <a:latin typeface="Arial" panose="020B0604020202020204" pitchFamily="34" charset="0"/>
              </a:rPr>
            </a:br>
            <a:br>
              <a:rPr lang="zh-CN" altLang="en-US" sz="2200">
                <a:latin typeface="Arial" panose="020B0604020202020204" pitchFamily="34" charset="0"/>
              </a:rPr>
            </a:br>
            <a:r>
              <a:rPr lang="zh-CN" altLang="en-US" sz="2200">
                <a:latin typeface="Arial" panose="020B0604020202020204" pitchFamily="34" charset="0"/>
              </a:rPr>
              <a:t>如果有多个变量，每个变量有各自的取值范围，要覆盖这些变量值的全部组合，可以用递归实现</a:t>
            </a:r>
            <a:endParaRPr lang="zh-CN" altLang="en-US" sz="2200">
              <a:latin typeface="Arial" panose="020B0604020202020204" pitchFamily="34" charset="0"/>
            </a:endParaRPr>
          </a:p>
        </p:txBody>
      </p:sp>
      <p:sp>
        <p:nvSpPr>
          <p:cNvPr id="40963" name="Rectangle 3"/>
          <p:cNvSpPr>
            <a:spLocks noChangeArrowheads="1"/>
          </p:cNvSpPr>
          <p:nvPr/>
        </p:nvSpPr>
        <p:spPr bwMode="auto">
          <a:xfrm>
            <a:off x="1847851" y="260350"/>
            <a:ext cx="70262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000" dirty="0">
                <a:solidFill>
                  <a:schemeClr val="tx2"/>
                </a:solidFill>
                <a:latin typeface="Arial" panose="020B0604020202020204" pitchFamily="34" charset="0"/>
                <a:ea typeface="隶书" panose="02010509060101010101" pitchFamily="49" charset="-122"/>
              </a:rPr>
              <a:t>例题：</a:t>
            </a:r>
            <a:r>
              <a:rPr lang="en-US" altLang="zh-CN" sz="3000" dirty="0">
                <a:solidFill>
                  <a:schemeClr val="tx2"/>
                </a:solidFill>
                <a:latin typeface="Arial" panose="020B0604020202020204" pitchFamily="34" charset="0"/>
                <a:ea typeface="隶书" panose="02010509060101010101" pitchFamily="49" charset="-122"/>
              </a:rPr>
              <a:t> </a:t>
            </a:r>
            <a:r>
              <a:rPr lang="zh-CN" altLang="en-US" sz="3000" dirty="0">
                <a:solidFill>
                  <a:schemeClr val="tx2"/>
                </a:solidFill>
                <a:latin typeface="Arial" panose="020B0604020202020204" pitchFamily="34" charset="0"/>
                <a:ea typeface="隶书" panose="02010509060101010101" pitchFamily="49" charset="-122"/>
              </a:rPr>
              <a:t>八皇后问题</a:t>
            </a:r>
            <a:endParaRPr lang="zh-CN" altLang="en-US" sz="3000" dirty="0">
              <a:solidFill>
                <a:schemeClr val="tx2"/>
              </a:solidFill>
              <a:latin typeface="Arial" panose="020B0604020202020204" pitchFamily="34" charset="0"/>
              <a:ea typeface="隶书" panose="02010509060101010101" pitchFamily="49" charset="-122"/>
            </a:endParaRPr>
          </a:p>
        </p:txBody>
      </p:sp>
      <p:sp>
        <p:nvSpPr>
          <p:cNvPr id="40964" name="Rectangle 4"/>
          <p:cNvSpPr>
            <a:spLocks noChangeArrowheads="1"/>
          </p:cNvSpPr>
          <p:nvPr/>
        </p:nvSpPr>
        <p:spPr bwMode="auto">
          <a:xfrm>
            <a:off x="2135189" y="4724400"/>
            <a:ext cx="76596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2200">
                <a:latin typeface="Arial" panose="020B0604020202020204" pitchFamily="34" charset="0"/>
              </a:rPr>
              <a:t>此题没有什么直接的递推关系，写递归就是为了起到多重循环的作用</a:t>
            </a:r>
            <a:endParaRPr lang="zh-CN" altLang="en-US" sz="3900" b="1">
              <a:solidFill>
                <a:schemeClr val="tx2"/>
              </a:solidFill>
              <a:latin typeface="Arial" panose="020B0604020202020204" pitchFamily="34" charset="0"/>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技能是什么？</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a:t>当你说你有技能，具体意味着什么？</a:t>
            </a:r>
            <a:endParaRPr lang="en-US" altLang="zh-CN" dirty="0"/>
          </a:p>
          <a:p>
            <a:pPr lvl="1"/>
            <a:r>
              <a:rPr lang="en-US" dirty="0"/>
              <a:t>When can you claim you have the skill?</a:t>
            </a:r>
            <a:endParaRPr lang="en-US" dirty="0"/>
          </a:p>
          <a:p>
            <a:r>
              <a:rPr lang="zh-CN" altLang="en-US" dirty="0"/>
              <a:t>技能的反面是？</a:t>
            </a:r>
            <a:r>
              <a:rPr lang="en-US" dirty="0"/>
              <a:t>What’s the opposite of skill?</a:t>
            </a:r>
            <a:endParaRPr lang="en-US" dirty="0"/>
          </a:p>
          <a:p>
            <a:pPr lvl="1"/>
            <a:r>
              <a:rPr lang="en-US" dirty="0"/>
              <a:t>Unskilled?</a:t>
            </a:r>
            <a:endParaRPr lang="en-US" dirty="0"/>
          </a:p>
          <a:p>
            <a:pPr lvl="1"/>
            <a:r>
              <a:rPr lang="en-US" dirty="0"/>
              <a:t>“problem solving”</a:t>
            </a:r>
            <a:endParaRPr lang="en-US" dirty="0"/>
          </a:p>
          <a:p>
            <a:endParaRPr lang="en-US" dirty="0"/>
          </a:p>
          <a:p>
            <a:r>
              <a:rPr lang="en-US" dirty="0">
                <a:hlinkClick r:id="rId1"/>
              </a:rPr>
              <a:t>http://www.billbuxton.com/xc.html</a:t>
            </a:r>
            <a:endParaRPr lang="en-US" dirty="0"/>
          </a:p>
          <a:p>
            <a:endParaRPr lang="en-US" dirty="0"/>
          </a:p>
          <a:p>
            <a:r>
              <a:rPr lang="en-US" dirty="0"/>
              <a:t>Quality vs. Quantity</a:t>
            </a:r>
            <a:endParaRPr lang="en-US" dirty="0"/>
          </a:p>
          <a:p>
            <a:pPr lvl="1"/>
            <a:r>
              <a:rPr lang="zh-CN" altLang="en-US" dirty="0"/>
              <a:t>陶艺课的故事</a:t>
            </a:r>
            <a:r>
              <a:rPr lang="en-US" dirty="0"/>
              <a:t>,  the “quantity group” vs. “quality group”</a:t>
            </a:r>
            <a:endParaRPr lang="en-US" dirty="0"/>
          </a:p>
          <a:p>
            <a:r>
              <a:rPr lang="en-US" altLang="zh-CN" dirty="0">
                <a:hlinkClick r:id="rId2"/>
              </a:rPr>
              <a:t>http://www.cnblogs.com/codingcrazy/archive/2011/02/28/1967503.html</a:t>
            </a:r>
            <a:endParaRPr lang="en-US" altLang="zh-CN" dirty="0"/>
          </a:p>
          <a:p>
            <a:pPr marL="118745" indent="0">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不同层次的问题</a:t>
            </a:r>
            <a:endParaRPr lang="en-US" dirty="0"/>
          </a:p>
        </p:txBody>
      </p:sp>
      <p:pic>
        <p:nvPicPr>
          <p:cNvPr id="4" name="Content Placeholder 3"/>
          <p:cNvPicPr>
            <a:picLocks noGrp="1" noChangeAspect="1"/>
          </p:cNvPicPr>
          <p:nvPr>
            <p:ph idx="1"/>
          </p:nvPr>
        </p:nvPicPr>
        <p:blipFill>
          <a:blip r:embed="rId1"/>
          <a:stretch>
            <a:fillRect/>
          </a:stretch>
        </p:blipFill>
        <p:spPr>
          <a:xfrm>
            <a:off x="3295544" y="1624828"/>
            <a:ext cx="5600913" cy="48521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“精通”魔方</a:t>
            </a:r>
            <a:endParaRPr lang="en-US" dirty="0"/>
          </a:p>
        </p:txBody>
      </p:sp>
      <p:sp>
        <p:nvSpPr>
          <p:cNvPr id="3" name="Content Placeholder 2"/>
          <p:cNvSpPr>
            <a:spLocks noGrp="1"/>
          </p:cNvSpPr>
          <p:nvPr>
            <p:ph idx="1"/>
          </p:nvPr>
        </p:nvSpPr>
        <p:spPr/>
        <p:txBody>
          <a:bodyPr/>
          <a:lstStyle/>
          <a:p>
            <a:r>
              <a:rPr lang="zh-CN" altLang="en-US" dirty="0"/>
              <a:t>那怎么才能考察出一个人是否“精通”魔方呢</a:t>
            </a:r>
            <a:r>
              <a:rPr lang="en-US" altLang="zh-CN" dirty="0"/>
              <a:t>?  </a:t>
            </a:r>
            <a:endParaRPr lang="en-US" altLang="zh-CN" dirty="0"/>
          </a:p>
          <a:p>
            <a:pPr lvl="1"/>
            <a:r>
              <a:rPr lang="en-US" altLang="zh-CN" dirty="0"/>
              <a:t>a) </a:t>
            </a:r>
            <a:r>
              <a:rPr lang="zh-CN" altLang="en-US" dirty="0"/>
              <a:t>给面试者一个各面打乱颜色的魔方； </a:t>
            </a:r>
            <a:endParaRPr lang="zh-CN" altLang="en-US" dirty="0"/>
          </a:p>
          <a:p>
            <a:pPr lvl="1"/>
            <a:r>
              <a:rPr lang="en-US" altLang="zh-CN" dirty="0"/>
              <a:t>b) </a:t>
            </a:r>
            <a:r>
              <a:rPr lang="zh-CN" altLang="en-US" dirty="0"/>
              <a:t>要求他把六面还原； </a:t>
            </a:r>
            <a:endParaRPr lang="zh-CN" altLang="en-US" dirty="0"/>
          </a:p>
          <a:p>
            <a:pPr lvl="1"/>
            <a:r>
              <a:rPr lang="en-US" altLang="zh-CN" dirty="0"/>
              <a:t>c) </a:t>
            </a:r>
            <a:r>
              <a:rPr lang="zh-CN" altLang="en-US" dirty="0"/>
              <a:t>如果还原了</a:t>
            </a:r>
            <a:r>
              <a:rPr lang="en-US" altLang="zh-CN" dirty="0"/>
              <a:t>, </a:t>
            </a:r>
            <a:r>
              <a:rPr lang="zh-CN" altLang="en-US" dirty="0"/>
              <a:t>要求他把魔方恢复成我最初给他的那个混乱的局面</a:t>
            </a:r>
            <a:r>
              <a:rPr lang="en-US" altLang="zh-CN" dirty="0"/>
              <a:t>, </a:t>
            </a:r>
            <a:r>
              <a:rPr lang="zh-CN" altLang="en-US" dirty="0"/>
              <a:t>必须一模一样。</a:t>
            </a:r>
            <a:endParaRPr lang="en-US" altLang="zh-CN" dirty="0"/>
          </a:p>
          <a:p>
            <a:pPr marL="457200" lvl="1" indent="0">
              <a:buNone/>
            </a:pPr>
            <a:endParaRPr lang="zh-CN" altLang="en-US" dirty="0"/>
          </a:p>
          <a:p>
            <a:r>
              <a:rPr lang="zh-CN" altLang="en-US" dirty="0"/>
              <a:t>精通魔方的同学</a:t>
            </a:r>
            <a:r>
              <a:rPr lang="en-US" altLang="zh-CN" dirty="0"/>
              <a:t>, </a:t>
            </a:r>
            <a:r>
              <a:rPr lang="zh-CN" altLang="en-US" dirty="0"/>
              <a:t>来吧。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高级工程师 和 初级爱好者的区别</a:t>
            </a:r>
            <a:endParaRPr lang="en-US" dirty="0"/>
          </a:p>
        </p:txBody>
      </p:sp>
      <p:sp>
        <p:nvSpPr>
          <p:cNvPr id="3" name="内容占位符 2"/>
          <p:cNvSpPr>
            <a:spLocks noGrp="1"/>
          </p:cNvSpPr>
          <p:nvPr>
            <p:ph idx="1"/>
          </p:nvPr>
        </p:nvSpPr>
        <p:spPr/>
        <p:txBody>
          <a:bodyPr>
            <a:normAutofit/>
          </a:bodyPr>
          <a:lstStyle/>
          <a:p>
            <a:r>
              <a:rPr lang="zh-CN" altLang="en-US" dirty="0"/>
              <a:t>能够计划，并按时交付</a:t>
            </a:r>
            <a:endParaRPr lang="en-US" altLang="zh-CN" dirty="0"/>
          </a:p>
          <a:p>
            <a:r>
              <a:rPr lang="zh-CN" altLang="en-US" dirty="0"/>
              <a:t>能够通过单元测试等实践来保证质量</a:t>
            </a:r>
            <a:endParaRPr lang="en-US" altLang="zh-CN" dirty="0"/>
          </a:p>
          <a:p>
            <a:r>
              <a:rPr lang="zh-CN" altLang="en-US" dirty="0"/>
              <a:t>能够使用工具，做程序的效能分析</a:t>
            </a:r>
            <a:endParaRPr lang="en-US" altLang="zh-CN" dirty="0"/>
          </a:p>
          <a:p>
            <a:r>
              <a:rPr lang="zh-CN" altLang="en-US" dirty="0"/>
              <a:t>能“精通”一些领域，在此基础上发挥效率并创新。</a:t>
            </a:r>
            <a:endParaRPr lang="en-US" altLang="zh-CN" dirty="0"/>
          </a:p>
          <a:p>
            <a:r>
              <a:rPr lang="zh-CN" altLang="en-US" dirty="0"/>
              <a:t>结合中国软件行业的特点，我们可以归纳出在中国</a:t>
            </a:r>
            <a:r>
              <a:rPr lang="en-US" altLang="zh-CN" dirty="0"/>
              <a:t>IT </a:t>
            </a:r>
            <a:r>
              <a:rPr lang="zh-CN" altLang="en-US" dirty="0"/>
              <a:t>行业“好工程师”的要素，并做成一个自我评价清单（</a:t>
            </a:r>
            <a:r>
              <a:rPr lang="en-US" altLang="zh-CN" dirty="0"/>
              <a:t>Check-list</a:t>
            </a:r>
            <a:r>
              <a:rPr lang="zh-CN" altLang="en-US" dirty="0"/>
              <a:t>）</a:t>
            </a:r>
            <a:endParaRPr lang="en-US" altLang="zh-CN" dirty="0"/>
          </a:p>
          <a:p>
            <a:pPr marL="118745" indent="0">
              <a:buNone/>
            </a:pPr>
            <a:r>
              <a:rPr lang="en-US" altLang="zh-CN" dirty="0">
                <a:hlinkClick r:id="rId1"/>
              </a:rPr>
              <a:t>http://www.cnblogs.com/xinz/p/3852177.html</a:t>
            </a:r>
            <a:r>
              <a:rPr lang="en-US" altLang="zh-CN" dirty="0"/>
              <a:t> </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Homework</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a:hlinkClick r:id="rId1"/>
              </a:rPr>
              <a:t>http://www.cnblogs.com/xinz/p/3803109.html</a:t>
            </a:r>
            <a:endParaRPr lang="en-US" altLang="zh-CN"/>
          </a:p>
          <a:p>
            <a:endParaRPr lang="en-US" altLang="zh-CN"/>
          </a:p>
          <a:p>
            <a:r>
              <a:rPr lang="en-US" altLang="zh-CN" dirty="0"/>
              <a:t>how do you measure the performance of each team member?</a:t>
            </a:r>
            <a:endParaRPr lang="en-US" altLang="zh-CN" dirty="0"/>
          </a:p>
          <a:p>
            <a:pPr lvl="1"/>
            <a:r>
              <a:rPr lang="zh-CN" altLang="en-US" sz="2200" dirty="0"/>
              <a:t>一群人把一堆砖头从</a:t>
            </a:r>
            <a:r>
              <a:rPr lang="en-US" altLang="zh-CN" sz="2200" dirty="0"/>
              <a:t>A</a:t>
            </a:r>
            <a:r>
              <a:rPr lang="zh-CN" altLang="en-US" sz="2200" dirty="0"/>
              <a:t>地搬到</a:t>
            </a:r>
            <a:r>
              <a:rPr lang="en-US" altLang="zh-CN" sz="2200" dirty="0"/>
              <a:t>B</a:t>
            </a:r>
            <a:r>
              <a:rPr lang="zh-CN" altLang="en-US" sz="2200" dirty="0"/>
              <a:t>地</a:t>
            </a:r>
            <a:endParaRPr lang="en-US" altLang="zh-CN" sz="2200" dirty="0"/>
          </a:p>
          <a:p>
            <a:pPr lvl="1"/>
            <a:r>
              <a:rPr lang="zh-CN" altLang="en-US" sz="2200" dirty="0"/>
              <a:t>一个剧组排演话剧</a:t>
            </a:r>
            <a:endParaRPr lang="en-US" altLang="zh-CN" sz="2200" dirty="0"/>
          </a:p>
          <a:p>
            <a:pPr lvl="1"/>
            <a:r>
              <a:rPr lang="zh-CN" altLang="en-US" sz="2200" dirty="0"/>
              <a:t>爵士乐小组的演奏 </a:t>
            </a:r>
            <a:r>
              <a:rPr lang="en-US" altLang="zh-CN" sz="2200" dirty="0"/>
              <a:t>/ </a:t>
            </a:r>
            <a:r>
              <a:rPr lang="zh-CN" altLang="en-US" sz="2200" dirty="0"/>
              <a:t>交响乐团成员的演奏</a:t>
            </a:r>
            <a:endParaRPr lang="en-US" altLang="zh-CN" sz="2200" dirty="0"/>
          </a:p>
          <a:p>
            <a:pPr lvl="2"/>
            <a:r>
              <a:rPr lang="zh-CN" altLang="en-US" dirty="0"/>
              <a:t>推荐 </a:t>
            </a:r>
            <a:r>
              <a:rPr lang="en-US" altLang="zh-CN" dirty="0"/>
              <a:t>Miles Davis </a:t>
            </a:r>
            <a:r>
              <a:rPr lang="zh-CN" altLang="en-US" dirty="0"/>
              <a:t>爵士乐队的演奏</a:t>
            </a:r>
            <a:endParaRPr lang="en-US" altLang="zh-CN" dirty="0"/>
          </a:p>
          <a:p>
            <a:pPr lvl="1"/>
            <a:r>
              <a:rPr lang="zh-CN" altLang="en-US" sz="2200" dirty="0"/>
              <a:t>一群队员在职业球队踢球</a:t>
            </a:r>
            <a:endParaRPr lang="en-US" altLang="zh-CN" sz="2200" dirty="0"/>
          </a:p>
          <a:p>
            <a:pPr lvl="1"/>
            <a:r>
              <a:rPr lang="zh-CN" altLang="en-US" sz="2200" dirty="0"/>
              <a:t>医生</a:t>
            </a:r>
            <a:r>
              <a:rPr lang="en-US" altLang="zh-CN" sz="2200" dirty="0"/>
              <a:t>, </a:t>
            </a:r>
            <a:r>
              <a:rPr lang="zh-CN" altLang="en-US" sz="2200" dirty="0"/>
              <a:t>护士</a:t>
            </a:r>
            <a:r>
              <a:rPr lang="en-US" altLang="zh-CN" sz="2200" dirty="0"/>
              <a:t>, </a:t>
            </a:r>
            <a:r>
              <a:rPr lang="zh-CN" altLang="en-US" sz="2200" dirty="0"/>
              <a:t>麻醉师做手术</a:t>
            </a:r>
            <a:endParaRPr lang="en-US" altLang="zh-CN" sz="2200" dirty="0"/>
          </a:p>
          <a:p>
            <a:pPr lvl="1"/>
            <a:r>
              <a:rPr lang="zh-CN" altLang="en-US" sz="2200" dirty="0"/>
              <a:t>一群画家合作“万里长城</a:t>
            </a:r>
            <a:r>
              <a:rPr lang="en-US" altLang="zh-CN" sz="2200" dirty="0"/>
              <a:t>” </a:t>
            </a:r>
            <a:r>
              <a:rPr lang="zh-CN" altLang="en-US" sz="2200" dirty="0"/>
              <a:t>画卷</a:t>
            </a:r>
            <a:endParaRPr lang="en-US" altLang="zh-CN" sz="2200" dirty="0"/>
          </a:p>
          <a:p>
            <a:pPr lvl="1"/>
            <a:r>
              <a:rPr lang="zh-CN" altLang="en-US" sz="2200" dirty="0"/>
              <a:t>计算机系的一群老师教课</a:t>
            </a:r>
            <a:endParaRPr lang="en-US" altLang="zh-CN" sz="2200" dirty="0"/>
          </a:p>
          <a:p>
            <a:pPr lvl="1"/>
            <a:r>
              <a:rPr lang="zh-CN" altLang="en-US" sz="2200" b="1" dirty="0"/>
              <a:t>一群学生做软工项目 </a:t>
            </a:r>
            <a:r>
              <a:rPr lang="en-US" altLang="zh-CN" sz="2200" b="1" dirty="0"/>
              <a:t>(</a:t>
            </a:r>
            <a:r>
              <a:rPr lang="en-US" altLang="zh-CN" sz="2000" b="1" dirty="0"/>
              <a:t>PM, Dev, Test</a:t>
            </a:r>
            <a:r>
              <a:rPr lang="en-US" altLang="zh-CN" sz="2200" b="1" dirty="0"/>
              <a:t>)</a:t>
            </a:r>
            <a:r>
              <a:rPr lang="zh-CN" altLang="en-US" sz="2200" b="1" dirty="0"/>
              <a:t> </a:t>
            </a:r>
            <a:r>
              <a:rPr lang="en-US" altLang="zh-CN" sz="2200" b="1" dirty="0"/>
              <a:t>(this is your focus)</a:t>
            </a:r>
            <a:endParaRPr lang="en-US" altLang="zh-CN" sz="2200" b="1" dirty="0"/>
          </a:p>
          <a:p>
            <a:pPr>
              <a:buNone/>
            </a:pPr>
            <a:endParaRPr lang="en-US" altLang="zh-CN" sz="2400" dirty="0"/>
          </a:p>
          <a:p>
            <a:pPr>
              <a:buNone/>
            </a:pPr>
            <a:r>
              <a:rPr lang="zh-CN" altLang="en-US" sz="2400" dirty="0"/>
              <a:t>如何衡量个人在各自团队的效率和绩效？</a:t>
            </a:r>
            <a:endParaRPr lang="en-US" altLang="zh-CN" sz="2400" dirty="0"/>
          </a:p>
          <a:p>
            <a:pPr>
              <a:buNone/>
            </a:pPr>
            <a:r>
              <a:rPr lang="zh-CN" altLang="en-US" sz="2400" dirty="0"/>
              <a:t>团队有 </a:t>
            </a:r>
            <a:r>
              <a:rPr lang="en-US" altLang="zh-CN" sz="2400" dirty="0"/>
              <a:t>(n </a:t>
            </a:r>
            <a:r>
              <a:rPr lang="zh-CN" altLang="en-US" sz="2400" dirty="0"/>
              <a:t>* </a:t>
            </a:r>
            <a:r>
              <a:rPr lang="en-US" altLang="zh-CN" sz="2400" dirty="0"/>
              <a:t>30) </a:t>
            </a:r>
            <a:r>
              <a:rPr lang="zh-CN" altLang="en-US" sz="2400" dirty="0"/>
              <a:t>分浮动分数，如何分配</a:t>
            </a:r>
            <a:r>
              <a:rPr lang="en-US" altLang="zh-CN" sz="2400" dirty="0"/>
              <a:t>?</a:t>
            </a:r>
            <a:endParaRPr lang="en-US" altLang="zh-CN" sz="2400" dirty="0"/>
          </a:p>
          <a:p>
            <a:pPr>
              <a:buNone/>
            </a:pPr>
            <a:r>
              <a:rPr lang="en-US" altLang="zh-CN" sz="2400" dirty="0"/>
              <a:t>Write a blog </a:t>
            </a:r>
            <a:r>
              <a:rPr lang="en-US" altLang="zh-CN" sz="2400" dirty="0">
                <a:sym typeface="Wingdings" panose="05000000000000000000" pitchFamily="2" charset="2"/>
              </a:rPr>
              <a:t></a:t>
            </a:r>
            <a:endParaRPr lang="en-US" sz="2000" dirty="0"/>
          </a:p>
        </p:txBody>
      </p:sp>
    </p:spTree>
  </p:cSld>
  <p:clrMapOvr>
    <a:masterClrMapping/>
  </p:clrMapOvr>
  <p:transition>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Answer</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a:t>两人合作</a:t>
            </a:r>
            <a:endParaRPr lang="en-US" dirty="0"/>
          </a:p>
        </p:txBody>
      </p:sp>
      <p:sp>
        <p:nvSpPr>
          <p:cNvPr id="9219" name="Subtitle 2"/>
          <p:cNvSpPr>
            <a:spLocks noGrp="1"/>
          </p:cNvSpPr>
          <p:nvPr>
            <p:ph type="body" sz="half" idx="2"/>
          </p:nvPr>
        </p:nvSpPr>
        <p:spPr/>
        <p:txBody>
          <a:bodyPr>
            <a:normAutofit fontScale="92500" lnSpcReduction="10000"/>
          </a:bodyPr>
          <a:lstStyle/>
          <a:p>
            <a:pPr>
              <a:lnSpc>
                <a:spcPct val="80000"/>
              </a:lnSpc>
            </a:pPr>
            <a:r>
              <a:rPr lang="zh-CN" altLang="en-US" sz="2500" dirty="0"/>
              <a:t>邹欣</a:t>
            </a:r>
            <a:endParaRPr lang="en-US" sz="2500" dirty="0"/>
          </a:p>
          <a:p>
            <a:pPr>
              <a:lnSpc>
                <a:spcPct val="80000"/>
              </a:lnSpc>
            </a:pPr>
            <a:r>
              <a:rPr lang="zh-CN" altLang="en-US" sz="2500" dirty="0"/>
              <a:t>构建之法 </a:t>
            </a:r>
            <a:r>
              <a:rPr lang="en-US" altLang="zh-CN" sz="2500" dirty="0"/>
              <a:t>– </a:t>
            </a:r>
            <a:r>
              <a:rPr lang="zh-CN" altLang="en-US" sz="2500" dirty="0"/>
              <a:t>现代软件</a:t>
            </a:r>
            <a:r>
              <a:rPr lang="zh-CN" altLang="en-US" sz="2500"/>
              <a:t>工程 第 </a:t>
            </a:r>
            <a:r>
              <a:rPr lang="en-US" altLang="zh-CN" sz="2500" dirty="0"/>
              <a:t>4 </a:t>
            </a:r>
            <a:r>
              <a:rPr lang="zh-CN" altLang="en-US" sz="2500" dirty="0"/>
              <a:t>章</a:t>
            </a:r>
            <a:endParaRPr lang="en-US" sz="2500" dirty="0"/>
          </a:p>
          <a:p>
            <a:pPr>
              <a:lnSpc>
                <a:spcPct val="80000"/>
              </a:lnSpc>
            </a:pPr>
            <a:r>
              <a:rPr lang="en-US" sz="2500" dirty="0"/>
              <a:t>201</a:t>
            </a:r>
            <a:r>
              <a:rPr lang="en-US" altLang="zh-CN" sz="2500" dirty="0"/>
              <a:t>8</a:t>
            </a:r>
            <a:endParaRPr lang="en-US" sz="25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课程内容</a:t>
            </a:r>
            <a:endParaRPr lang="en-US" dirty="0"/>
          </a:p>
        </p:txBody>
      </p:sp>
      <p:sp>
        <p:nvSpPr>
          <p:cNvPr id="3" name="Content Placeholder 2"/>
          <p:cNvSpPr>
            <a:spLocks noGrp="1"/>
          </p:cNvSpPr>
          <p:nvPr>
            <p:ph idx="1"/>
          </p:nvPr>
        </p:nvSpPr>
        <p:spPr/>
        <p:txBody>
          <a:bodyPr/>
          <a:lstStyle/>
          <a:p>
            <a:pPr eaLnBrk="1" hangingPunct="1"/>
            <a:r>
              <a:rPr lang="en-US" altLang="zh-CN" dirty="0"/>
              <a:t>《</a:t>
            </a:r>
            <a:r>
              <a:rPr lang="zh-CN" altLang="en-US" dirty="0"/>
              <a:t>构建之法</a:t>
            </a:r>
            <a:r>
              <a:rPr lang="en-US" altLang="zh-CN" dirty="0"/>
              <a:t>》</a:t>
            </a:r>
            <a:r>
              <a:rPr lang="zh-CN" altLang="en-US" dirty="0"/>
              <a:t>第四章</a:t>
            </a:r>
            <a:endParaRPr lang="en-US" altLang="zh-CN" dirty="0"/>
          </a:p>
          <a:p>
            <a:pPr eaLnBrk="1" hangingPunct="1"/>
            <a:r>
              <a:rPr lang="en-US" altLang="zh-CN" dirty="0"/>
              <a:t>《</a:t>
            </a:r>
            <a:r>
              <a:rPr lang="zh-CN" altLang="en-US" dirty="0"/>
              <a:t>代码大全</a:t>
            </a:r>
            <a:r>
              <a:rPr lang="en-US" altLang="zh-CN" dirty="0"/>
              <a:t>》</a:t>
            </a:r>
            <a:r>
              <a:rPr lang="en-US" dirty="0"/>
              <a:t>&lt;Code Complete </a:t>
            </a:r>
            <a:r>
              <a:rPr lang="en-US" altLang="zh-CN" dirty="0"/>
              <a:t>II</a:t>
            </a:r>
            <a:r>
              <a:rPr lang="en-US" dirty="0"/>
              <a:t>&gt; </a:t>
            </a:r>
            <a:endParaRPr lang="en-US" dirty="0"/>
          </a:p>
          <a:p>
            <a:pPr lvl="1"/>
            <a:r>
              <a:rPr lang="en-US" dirty="0"/>
              <a:t>Chapter 25, 26</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zh-CN" altLang="en-US" dirty="0"/>
              <a:t>内容</a:t>
            </a:r>
            <a:endParaRPr lang="en-US" dirty="0"/>
          </a:p>
        </p:txBody>
      </p:sp>
      <p:sp>
        <p:nvSpPr>
          <p:cNvPr id="6147" name="Content Placeholder 2"/>
          <p:cNvSpPr>
            <a:spLocks noGrp="1"/>
          </p:cNvSpPr>
          <p:nvPr>
            <p:ph idx="1"/>
          </p:nvPr>
        </p:nvSpPr>
        <p:spPr/>
        <p:txBody>
          <a:bodyPr>
            <a:normAutofit/>
          </a:bodyPr>
          <a:lstStyle/>
          <a:p>
            <a:pPr eaLnBrk="1" hangingPunct="1"/>
            <a:r>
              <a:rPr lang="zh-CN" altLang="en-US" dirty="0"/>
              <a:t>高质量代码？</a:t>
            </a:r>
            <a:endParaRPr lang="en-US" dirty="0"/>
          </a:p>
          <a:p>
            <a:pPr lvl="1" eaLnBrk="1" hangingPunct="1"/>
            <a:r>
              <a:rPr lang="zh-CN" altLang="en-US" dirty="0"/>
              <a:t>代码规范</a:t>
            </a:r>
            <a:endParaRPr lang="en-US" dirty="0"/>
          </a:p>
          <a:p>
            <a:pPr eaLnBrk="1" hangingPunct="1"/>
            <a:r>
              <a:rPr lang="zh-CN" altLang="en-US" dirty="0"/>
              <a:t>怎样达到高质量</a:t>
            </a:r>
            <a:endParaRPr lang="en-US" dirty="0"/>
          </a:p>
          <a:p>
            <a:pPr lvl="1" eaLnBrk="1" hangingPunct="1"/>
            <a:r>
              <a:rPr lang="zh-CN" altLang="en-US" dirty="0"/>
              <a:t>代码复审</a:t>
            </a:r>
            <a:endParaRPr lang="en-US" dirty="0"/>
          </a:p>
          <a:p>
            <a:pPr lvl="1" eaLnBrk="1" hangingPunct="1"/>
            <a:r>
              <a:rPr lang="zh-CN" altLang="en-US" dirty="0"/>
              <a:t>结对编程</a:t>
            </a:r>
            <a:endParaRPr lang="en-US" altLang="zh-CN" dirty="0"/>
          </a:p>
          <a:p>
            <a:r>
              <a:rPr lang="zh-CN" altLang="en-US" dirty="0"/>
              <a:t>伟大的代码？</a:t>
            </a:r>
            <a:endParaRPr lang="en-US" dirty="0"/>
          </a:p>
          <a:p>
            <a:pPr lvl="1"/>
            <a:r>
              <a:rPr lang="zh-CN" altLang="en-US" dirty="0"/>
              <a:t>怎么做到？</a:t>
            </a:r>
            <a:endParaRPr lang="en-US" dirty="0"/>
          </a:p>
          <a:p>
            <a:pPr eaLnBrk="1" hangingPunct="1"/>
            <a:r>
              <a:rPr lang="zh-CN" altLang="en-US" dirty="0"/>
              <a:t>如何影响别人</a:t>
            </a:r>
            <a:endParaRPr lang="en-US" dirty="0"/>
          </a:p>
          <a:p>
            <a:pPr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524000" y="1"/>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100"/>
              <a:t>#include &lt;stdio.h&gt;</a:t>
            </a:r>
            <a:endParaRPr lang="en-US" altLang="zh-CN" sz="2100"/>
          </a:p>
          <a:p>
            <a:pPr eaLnBrk="1" hangingPunct="1">
              <a:buFont typeface="Arial" panose="020B0604020202020204" pitchFamily="34" charset="0"/>
              <a:buNone/>
            </a:pPr>
            <a:r>
              <a:rPr lang="en-US" altLang="zh-CN" sz="2100"/>
              <a:t>#include &lt;math.h&gt;</a:t>
            </a:r>
            <a:endParaRPr lang="en-US" altLang="zh-CN" sz="2100"/>
          </a:p>
          <a:p>
            <a:pPr eaLnBrk="1" hangingPunct="1">
              <a:buFont typeface="Arial" panose="020B0604020202020204" pitchFamily="34" charset="0"/>
              <a:buNone/>
            </a:pPr>
            <a:r>
              <a:rPr lang="en-US" altLang="zh-CN" sz="2100"/>
              <a:t>#include &lt;string.h&gt;</a:t>
            </a:r>
            <a:endParaRPr lang="en-US" altLang="zh-CN" sz="2100"/>
          </a:p>
          <a:p>
            <a:pPr eaLnBrk="1" hangingPunct="1">
              <a:buFont typeface="Arial" panose="020B0604020202020204" pitchFamily="34" charset="0"/>
              <a:buNone/>
            </a:pPr>
            <a:r>
              <a:rPr lang="en-US" altLang="zh-CN" sz="2100"/>
              <a:t>const int QueenNum = 8;</a:t>
            </a:r>
            <a:endParaRPr lang="en-US" altLang="zh-CN" sz="2100"/>
          </a:p>
          <a:p>
            <a:pPr eaLnBrk="1" hangingPunct="1">
              <a:buFont typeface="Arial" panose="020B0604020202020204" pitchFamily="34" charset="0"/>
              <a:buNone/>
            </a:pPr>
            <a:r>
              <a:rPr lang="en-US" altLang="zh-CN" sz="2100"/>
              <a:t>int anResult[92][QueenNum</a:t>
            </a:r>
            <a:r>
              <a:rPr lang="en-US" altLang="zh-CN" sz="2100">
                <a:solidFill>
                  <a:schemeClr val="accent2"/>
                </a:solidFill>
              </a:rPr>
              <a:t>];//</a:t>
            </a:r>
            <a:r>
              <a:rPr lang="zh-CN" altLang="en-US" sz="2100">
                <a:solidFill>
                  <a:schemeClr val="accent2"/>
                </a:solidFill>
              </a:rPr>
              <a:t>存放找到的摆法</a:t>
            </a:r>
            <a:endParaRPr lang="zh-CN" altLang="en-US" sz="2100">
              <a:solidFill>
                <a:schemeClr val="accent2"/>
              </a:solidFill>
            </a:endParaRPr>
          </a:p>
          <a:p>
            <a:pPr eaLnBrk="1" hangingPunct="1">
              <a:buFont typeface="Arial" panose="020B0604020202020204" pitchFamily="34" charset="0"/>
              <a:buNone/>
            </a:pPr>
            <a:r>
              <a:rPr lang="en-US" altLang="zh-CN" sz="2100"/>
              <a:t>int anQueen[QueenNum]; </a:t>
            </a:r>
            <a:r>
              <a:rPr lang="en-US" altLang="zh-CN" sz="2100">
                <a:solidFill>
                  <a:schemeClr val="accent2"/>
                </a:solidFill>
              </a:rPr>
              <a:t>//</a:t>
            </a:r>
            <a:r>
              <a:rPr lang="zh-CN" altLang="en-US" sz="2100">
                <a:solidFill>
                  <a:schemeClr val="accent2"/>
                </a:solidFill>
              </a:rPr>
              <a:t>纪录当前正在尝试的摆法</a:t>
            </a:r>
            <a:endParaRPr lang="zh-CN" altLang="en-US" sz="2100">
              <a:solidFill>
                <a:schemeClr val="accent2"/>
              </a:solidFill>
            </a:endParaRPr>
          </a:p>
          <a:p>
            <a:pPr eaLnBrk="1" hangingPunct="1">
              <a:buFont typeface="Arial" panose="020B0604020202020204" pitchFamily="34" charset="0"/>
              <a:buNone/>
            </a:pPr>
            <a:r>
              <a:rPr lang="en-US" altLang="zh-CN" sz="2100"/>
              <a:t>int nFoundNum = 0;</a:t>
            </a:r>
            <a:r>
              <a:rPr lang="en-US" altLang="zh-CN" sz="2100">
                <a:solidFill>
                  <a:schemeClr val="accent2"/>
                </a:solidFill>
              </a:rPr>
              <a:t>//</a:t>
            </a:r>
            <a:r>
              <a:rPr lang="zh-CN" altLang="en-US" sz="2100">
                <a:solidFill>
                  <a:schemeClr val="accent2"/>
                </a:solidFill>
              </a:rPr>
              <a:t>当前已经找到多少种摆法</a:t>
            </a:r>
            <a:endParaRPr lang="zh-CN" altLang="en-US" sz="2100">
              <a:solidFill>
                <a:schemeClr val="accent2"/>
              </a:solidFill>
            </a:endParaRPr>
          </a:p>
          <a:p>
            <a:pPr eaLnBrk="1" hangingPunct="1">
              <a:buFont typeface="Arial" panose="020B0604020202020204" pitchFamily="34" charset="0"/>
              <a:buNone/>
            </a:pPr>
            <a:r>
              <a:rPr lang="en-US" altLang="zh-CN" sz="2300"/>
              <a:t>void Queen( int n); </a:t>
            </a:r>
            <a:r>
              <a:rPr lang="en-US" altLang="zh-CN" sz="2200">
                <a:solidFill>
                  <a:schemeClr val="accent2"/>
                </a:solidFill>
              </a:rPr>
              <a:t>//</a:t>
            </a:r>
            <a:r>
              <a:rPr lang="zh-CN" altLang="en-US" sz="2200">
                <a:solidFill>
                  <a:schemeClr val="accent2"/>
                </a:solidFill>
              </a:rPr>
              <a:t>摆放第</a:t>
            </a:r>
            <a:r>
              <a:rPr lang="en-US" altLang="zh-CN" sz="2200">
                <a:solidFill>
                  <a:schemeClr val="accent2"/>
                </a:solidFill>
              </a:rPr>
              <a:t>n</a:t>
            </a:r>
            <a:r>
              <a:rPr lang="zh-CN" altLang="en-US" sz="2200">
                <a:solidFill>
                  <a:schemeClr val="accent2"/>
                </a:solidFill>
              </a:rPr>
              <a:t>行以及以后的皇后</a:t>
            </a:r>
            <a:r>
              <a:rPr lang="en-US" altLang="zh-CN" sz="2200">
                <a:solidFill>
                  <a:schemeClr val="accent2"/>
                </a:solidFill>
              </a:rPr>
              <a:t>(</a:t>
            </a:r>
            <a:r>
              <a:rPr lang="zh-CN" altLang="en-US" sz="2200">
                <a:solidFill>
                  <a:schemeClr val="accent2"/>
                </a:solidFill>
              </a:rPr>
              <a:t>行号从</a:t>
            </a:r>
            <a:r>
              <a:rPr lang="en-US" altLang="zh-CN" sz="2200">
                <a:solidFill>
                  <a:schemeClr val="accent2"/>
                </a:solidFill>
              </a:rPr>
              <a:t>0</a:t>
            </a:r>
            <a:r>
              <a:rPr lang="zh-CN" altLang="en-US" sz="2200">
                <a:solidFill>
                  <a:schemeClr val="accent2"/>
                </a:solidFill>
              </a:rPr>
              <a:t>开始算</a:t>
            </a:r>
            <a:r>
              <a:rPr lang="en-US" altLang="zh-CN" sz="2200">
                <a:solidFill>
                  <a:schemeClr val="accent2"/>
                </a:solidFill>
              </a:rPr>
              <a:t>)</a:t>
            </a:r>
            <a:endParaRPr lang="en-US" altLang="zh-CN" sz="2200">
              <a:solidFill>
                <a:schemeClr val="accent2"/>
              </a:solidFill>
            </a:endParaRPr>
          </a:p>
          <a:p>
            <a:pPr eaLnBrk="1" hangingPunct="1">
              <a:buFont typeface="Arial" panose="020B0604020202020204" pitchFamily="34" charset="0"/>
              <a:buNone/>
            </a:pPr>
            <a:r>
              <a:rPr lang="en-US" altLang="zh-CN" sz="2100"/>
              <a:t>int main()</a:t>
            </a:r>
            <a:endParaRPr lang="en-US" altLang="zh-CN" sz="2100"/>
          </a:p>
          <a:p>
            <a:pPr eaLnBrk="1" hangingPunct="1">
              <a:buFont typeface="Arial" panose="020B0604020202020204" pitchFamily="34" charset="0"/>
              <a:buNone/>
            </a:pPr>
            <a:r>
              <a:rPr lang="en-US" altLang="zh-CN" sz="2100"/>
              <a:t>{	</a:t>
            </a:r>
            <a:endParaRPr lang="en-US" altLang="zh-CN" sz="2100"/>
          </a:p>
          <a:p>
            <a:pPr eaLnBrk="1" hangingPunct="1">
              <a:buFont typeface="Arial" panose="020B0604020202020204" pitchFamily="34" charset="0"/>
              <a:buNone/>
            </a:pPr>
            <a:r>
              <a:rPr lang="en-US" altLang="zh-CN" sz="2100"/>
              <a:t>	int n,b;</a:t>
            </a:r>
            <a:endParaRPr lang="en-US" altLang="zh-CN" sz="2100"/>
          </a:p>
          <a:p>
            <a:pPr eaLnBrk="1" hangingPunct="1">
              <a:buFont typeface="Arial" panose="020B0604020202020204" pitchFamily="34" charset="0"/>
              <a:buNone/>
            </a:pPr>
            <a:r>
              <a:rPr lang="en-US" altLang="zh-CN" sz="2100"/>
              <a:t>	Queen(0);</a:t>
            </a:r>
            <a:endParaRPr lang="en-US" altLang="zh-CN" sz="2100"/>
          </a:p>
          <a:p>
            <a:pPr eaLnBrk="1" hangingPunct="1">
              <a:buFont typeface="Arial" panose="020B0604020202020204" pitchFamily="34" charset="0"/>
              <a:buNone/>
            </a:pPr>
            <a:r>
              <a:rPr lang="en-US" altLang="zh-CN" sz="2100"/>
              <a:t>	scanf("%d",&amp;n);</a:t>
            </a:r>
            <a:endParaRPr lang="en-US" altLang="zh-CN" sz="2100"/>
          </a:p>
          <a:p>
            <a:pPr eaLnBrk="1" hangingPunct="1">
              <a:buFont typeface="Arial" panose="020B0604020202020204" pitchFamily="34" charset="0"/>
              <a:buNone/>
            </a:pPr>
            <a:r>
              <a:rPr lang="en-US" altLang="zh-CN" sz="2100"/>
              <a:t>	while ( n -- ) {</a:t>
            </a:r>
            <a:endParaRPr lang="en-US" altLang="zh-CN" sz="2100"/>
          </a:p>
          <a:p>
            <a:pPr eaLnBrk="1" hangingPunct="1">
              <a:buFont typeface="Arial" panose="020B0604020202020204" pitchFamily="34" charset="0"/>
              <a:buNone/>
            </a:pPr>
            <a:r>
              <a:rPr lang="en-US" altLang="zh-CN" sz="2100"/>
              <a:t>		scanf("%d",&amp;b);</a:t>
            </a:r>
            <a:endParaRPr lang="en-US" altLang="zh-CN" sz="2100"/>
          </a:p>
          <a:p>
            <a:pPr eaLnBrk="1" hangingPunct="1">
              <a:buFont typeface="Arial" panose="020B0604020202020204" pitchFamily="34" charset="0"/>
              <a:buNone/>
            </a:pPr>
            <a:r>
              <a:rPr lang="en-US" altLang="zh-CN" sz="2100"/>
              <a:t>		for( int i = 0;i &lt; QueenNum;i ++ )</a:t>
            </a:r>
            <a:endParaRPr lang="en-US" altLang="zh-CN" sz="2100"/>
          </a:p>
          <a:p>
            <a:pPr eaLnBrk="1" hangingPunct="1">
              <a:buFont typeface="Arial" panose="020B0604020202020204" pitchFamily="34" charset="0"/>
              <a:buNone/>
            </a:pPr>
            <a:r>
              <a:rPr lang="en-US" altLang="zh-CN" sz="2100"/>
              <a:t>			printf("%d",anResult[b-1][i]+1);</a:t>
            </a:r>
            <a:endParaRPr lang="en-US" altLang="zh-CN" sz="2100"/>
          </a:p>
          <a:p>
            <a:pPr eaLnBrk="1" hangingPunct="1">
              <a:buFont typeface="Arial" panose="020B0604020202020204" pitchFamily="34" charset="0"/>
              <a:buNone/>
            </a:pPr>
            <a:r>
              <a:rPr lang="en-US" altLang="zh-CN" sz="2100"/>
              <a:t>		printf("\n");</a:t>
            </a:r>
            <a:endParaRPr lang="en-US" altLang="zh-CN" sz="2100"/>
          </a:p>
          <a:p>
            <a:pPr eaLnBrk="1" hangingPunct="1">
              <a:buFont typeface="Arial" panose="020B0604020202020204" pitchFamily="34" charset="0"/>
              <a:buNone/>
            </a:pPr>
            <a:r>
              <a:rPr lang="en-US" altLang="zh-CN" sz="2100"/>
              <a:t>	}		</a:t>
            </a:r>
            <a:endParaRPr lang="en-US" altLang="zh-CN" sz="2100"/>
          </a:p>
          <a:p>
            <a:pPr eaLnBrk="1" hangingPunct="1">
              <a:buFont typeface="Arial" panose="020B0604020202020204" pitchFamily="34" charset="0"/>
              <a:buNone/>
            </a:pPr>
            <a:r>
              <a:rPr lang="en-US" altLang="zh-CN" sz="2100"/>
              <a:t>	return 0;</a:t>
            </a:r>
            <a:endParaRPr lang="en-US" altLang="zh-CN" sz="2100"/>
          </a:p>
          <a:p>
            <a:pPr eaLnBrk="1" hangingPunct="1">
              <a:buFont typeface="Arial" panose="020B0604020202020204" pitchFamily="34" charset="0"/>
              <a:buNone/>
            </a:pPr>
            <a:r>
              <a:rPr lang="en-US" altLang="zh-CN" sz="2100"/>
              <a:t>}</a:t>
            </a:r>
            <a:endParaRPr lang="en-US" altLang="zh-CN" sz="210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zh-CN" altLang="en-US" dirty="0"/>
              <a:t>代码质量</a:t>
            </a:r>
            <a:endParaRPr lang="en-US" dirty="0"/>
          </a:p>
        </p:txBody>
      </p:sp>
      <p:sp>
        <p:nvSpPr>
          <p:cNvPr id="12291" name="Content Placeholder 2"/>
          <p:cNvSpPr>
            <a:spLocks noGrp="1"/>
          </p:cNvSpPr>
          <p:nvPr>
            <p:ph idx="1"/>
          </p:nvPr>
        </p:nvSpPr>
        <p:spPr/>
        <p:txBody>
          <a:bodyPr/>
          <a:lstStyle/>
          <a:p>
            <a:pPr marL="107950"/>
            <a:r>
              <a:rPr lang="zh-CN" altLang="en-US" dirty="0"/>
              <a:t>我们写代码给谁看？</a:t>
            </a:r>
            <a:r>
              <a:rPr lang="en-US" altLang="zh-CN" dirty="0"/>
              <a:t> machine, or  people?</a:t>
            </a:r>
            <a:endParaRPr lang="en-US" altLang="zh-CN" dirty="0"/>
          </a:p>
          <a:p>
            <a:pPr marL="107950"/>
            <a:endParaRPr lang="en-US" altLang="zh-CN" dirty="0"/>
          </a:p>
          <a:p>
            <a:pPr marL="107950"/>
            <a:endParaRPr lang="en-US" altLang="zh-CN" dirty="0"/>
          </a:p>
          <a:p>
            <a:pPr marL="107950"/>
            <a:endParaRPr lang="en-US" altLang="zh-CN" dirty="0"/>
          </a:p>
          <a:p>
            <a:pPr marL="107950"/>
            <a:r>
              <a:rPr lang="en-US" altLang="zh-CN" dirty="0"/>
              <a:t>Both</a:t>
            </a:r>
            <a:endParaRPr lang="en-US" altLang="zh-CN" dirty="0"/>
          </a:p>
          <a:p>
            <a:pPr marL="363855"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30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1">
                                            <p:txEl>
                                              <p:pRg st="4" end="4"/>
                                            </p:txEl>
                                          </p:spTgt>
                                        </p:tgtEl>
                                        <p:attrNameLst>
                                          <p:attrName>style.visibility</p:attrName>
                                        </p:attrNameLst>
                                      </p:cBhvr>
                                      <p:to>
                                        <p:strVal val="visible"/>
                                      </p:to>
                                    </p:set>
                                    <p:animEffect transition="in" filter="fade">
                                      <p:cBhvr>
                                        <p:cTn id="12" dur="3000"/>
                                        <p:tgtEl>
                                          <p:spTgt spid="12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02628" y="365125"/>
            <a:ext cx="6651171" cy="1325563"/>
          </a:xfrm>
        </p:spPr>
        <p:txBody>
          <a:bodyPr>
            <a:normAutofit/>
          </a:bodyPr>
          <a:lstStyle/>
          <a:p>
            <a:r>
              <a:rPr lang="zh-CN" altLang="en-US" sz="4200" dirty="0"/>
              <a:t>巧妙的代码 </a:t>
            </a:r>
            <a:r>
              <a:rPr lang="en-US" altLang="zh-CN" sz="4200" dirty="0"/>
              <a:t>vs. </a:t>
            </a:r>
            <a:r>
              <a:rPr lang="zh-CN" altLang="en-US" sz="4200" dirty="0"/>
              <a:t>好代码</a:t>
            </a:r>
            <a:endParaRPr lang="en-US" sz="4200" dirty="0"/>
          </a:p>
        </p:txBody>
      </p:sp>
      <p:sp>
        <p:nvSpPr>
          <p:cNvPr id="5" name="Content Placeholder 4"/>
          <p:cNvSpPr>
            <a:spLocks noGrp="1"/>
          </p:cNvSpPr>
          <p:nvPr>
            <p:ph idx="1"/>
          </p:nvPr>
        </p:nvSpPr>
        <p:spPr>
          <a:xfrm>
            <a:off x="4983480" y="1825625"/>
            <a:ext cx="6487886" cy="4351338"/>
          </a:xfrm>
        </p:spPr>
        <p:txBody>
          <a:bodyPr>
            <a:normAutofit/>
          </a:bodyPr>
          <a:lstStyle/>
          <a:p>
            <a:r>
              <a:rPr lang="zh-CN" altLang="en-US" dirty="0"/>
              <a:t>把代码运行一下看看</a:t>
            </a:r>
            <a:endParaRPr lang="en-US" dirty="0"/>
          </a:p>
        </p:txBody>
      </p:sp>
      <p:pic>
        <p:nvPicPr>
          <p:cNvPr id="6" name="Picture 5"/>
          <p:cNvPicPr>
            <a:picLocks noChangeAspect="1"/>
          </p:cNvPicPr>
          <p:nvPr/>
        </p:nvPicPr>
        <p:blipFill rotWithShape="1">
          <a:blip r:embed="rId2"/>
          <a:srcRect r="3308"/>
          <a:stretch>
            <a:fillRect/>
          </a:stretch>
        </p:blipFill>
        <p:spPr>
          <a:xfrm>
            <a:off x="20" y="10"/>
            <a:ext cx="4343380" cy="685799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运行这个程序</a:t>
            </a:r>
            <a:endParaRPr lang="en-US" dirty="0"/>
          </a:p>
        </p:txBody>
      </p:sp>
      <p:sp>
        <p:nvSpPr>
          <p:cNvPr id="3" name="内容占位符 2"/>
          <p:cNvSpPr>
            <a:spLocks noGrp="1"/>
          </p:cNvSpPr>
          <p:nvPr>
            <p:ph idx="1"/>
          </p:nvPr>
        </p:nvSpPr>
        <p:spPr/>
        <p:txBody>
          <a:bodyPr/>
          <a:lstStyle/>
          <a:p>
            <a:r>
              <a:rPr lang="zh-CN" altLang="en-US" dirty="0"/>
              <a:t>看看输出是啥</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看起来是巧妙的代码</a:t>
            </a:r>
            <a:endParaRPr lang="en-US" dirty="0"/>
          </a:p>
        </p:txBody>
      </p:sp>
      <p:sp>
        <p:nvSpPr>
          <p:cNvPr id="3" name="Content Placeholder 2"/>
          <p:cNvSpPr>
            <a:spLocks noGrp="1"/>
          </p:cNvSpPr>
          <p:nvPr>
            <p:ph idx="1"/>
          </p:nvPr>
        </p:nvSpPr>
        <p:spPr/>
        <p:txBody>
          <a:bodyPr/>
          <a:lstStyle/>
          <a:p>
            <a:r>
              <a:rPr lang="zh-CN" altLang="en-US" dirty="0"/>
              <a:t>巧妙的代码  </a:t>
            </a:r>
            <a:r>
              <a:rPr lang="en-US" altLang="zh-CN" dirty="0"/>
              <a:t>vs. </a:t>
            </a:r>
            <a:r>
              <a:rPr lang="zh-CN" altLang="en-US" dirty="0"/>
              <a:t>易懂的代码</a:t>
            </a:r>
            <a:endParaRPr lang="en-US" dirty="0"/>
          </a:p>
          <a:p>
            <a:r>
              <a:rPr lang="zh-CN" altLang="en-US" dirty="0"/>
              <a:t>代码的形状就注释了代码的功能</a:t>
            </a:r>
            <a:endParaRPr lang="en-US" dirty="0"/>
          </a:p>
          <a:p>
            <a:pPr lvl="1"/>
            <a:r>
              <a:rPr lang="zh-CN" altLang="en-US" dirty="0"/>
              <a:t>谁懂？</a:t>
            </a:r>
            <a:endParaRPr lang="en-US" altLang="zh-CN" dirty="0"/>
          </a:p>
          <a:p>
            <a:pPr lvl="1"/>
            <a:r>
              <a:rPr lang="zh-CN" altLang="en-US" dirty="0"/>
              <a:t>如何维护？</a:t>
            </a:r>
            <a:endParaRPr lang="en-US" dirty="0"/>
          </a:p>
          <a:p>
            <a:pPr lvl="1"/>
            <a:r>
              <a:rPr lang="zh-CN" altLang="en-US" dirty="0"/>
              <a:t>如果我要写</a:t>
            </a:r>
            <a:r>
              <a:rPr lang="en-US" dirty="0"/>
              <a:t> “D” </a:t>
            </a:r>
            <a:r>
              <a:rPr lang="zh-CN" altLang="en-US" dirty="0"/>
              <a:t>形状的代码</a:t>
            </a:r>
            <a:r>
              <a:rPr lang="en-US" dirty="0"/>
              <a:t>? </a:t>
            </a:r>
            <a:r>
              <a:rPr lang="zh-CN" altLang="en-US" dirty="0"/>
              <a:t>怎么办？</a:t>
            </a:r>
            <a:r>
              <a:rPr lang="en-US" dirty="0"/>
              <a:t> </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3" name="Rectangle 72"/>
          <p:cNvSpPr>
            <a:spLocks noGrp="1" noRot="1" noChangeAspect="1" noMove="1" noResize="1" noEditPoints="1" noAdjustHandles="1" noChangeArrowheads="1" noChangeShapeType="1" noTextEdit="1"/>
          </p:cNvSpPr>
          <p:nvPr/>
        </p:nvSpPr>
        <p:spPr>
          <a:xfrm>
            <a:off x="0" y="0"/>
            <a:ext cx="4618105" cy="6858000"/>
          </a:xfrm>
          <a:prstGeom prst="rect">
            <a:avLst/>
          </a:prstGeom>
          <a:blipFill>
            <a:blip r:embed="rId1"/>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 name="Title 2"/>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代码还是给人读</a:t>
            </a:r>
            <a:r>
              <a:rPr lang="en-US" altLang="zh-CN" sz="4000">
                <a:gradFill flip="none" rotWithShape="1">
                  <a:gsLst>
                    <a:gs pos="28000">
                      <a:srgbClr val="EDEDED"/>
                    </a:gs>
                    <a:gs pos="0">
                      <a:srgbClr val="BFBFBF"/>
                    </a:gs>
                    <a:gs pos="100000">
                      <a:srgbClr val="FFFFFF"/>
                    </a:gs>
                  </a:gsLst>
                  <a:lin ang="4800000" scaled="0"/>
                  <a:tileRect/>
                </a:gradFill>
              </a:rPr>
              <a:t>/</a:t>
            </a:r>
            <a:r>
              <a:rPr lang="zh-CN" altLang="en-US" sz="4000">
                <a:gradFill flip="none" rotWithShape="1">
                  <a:gsLst>
                    <a:gs pos="28000">
                      <a:srgbClr val="EDEDED"/>
                    </a:gs>
                    <a:gs pos="0">
                      <a:srgbClr val="BFBFBF"/>
                    </a:gs>
                    <a:gs pos="100000">
                      <a:srgbClr val="FFFFFF"/>
                    </a:gs>
                  </a:gsLst>
                  <a:lin ang="4800000" scaled="0"/>
                  <a:tileRect/>
                </a:gradFill>
              </a:rPr>
              <a:t>维护</a:t>
            </a:r>
            <a:endParaRPr lang="en-US" sz="4000">
              <a:gradFill flip="none" rotWithShape="1">
                <a:gsLst>
                  <a:gs pos="28000">
                    <a:srgbClr val="EDEDED"/>
                  </a:gs>
                  <a:gs pos="0">
                    <a:srgbClr val="BFBFBF"/>
                  </a:gs>
                  <a:gs pos="100000">
                    <a:srgbClr val="FFFFFF"/>
                  </a:gs>
                </a:gsLst>
                <a:lin ang="4800000" scaled="0"/>
                <a:tileRect/>
              </a:gradFill>
            </a:endParaRPr>
          </a:p>
        </p:txBody>
      </p:sp>
      <p:sp>
        <p:nvSpPr>
          <p:cNvPr id="2" name="Content Placeholder 1"/>
          <p:cNvSpPr>
            <a:spLocks noGrp="1"/>
          </p:cNvSpPr>
          <p:nvPr>
            <p:ph idx="1"/>
          </p:nvPr>
        </p:nvSpPr>
        <p:spPr>
          <a:xfrm>
            <a:off x="666974" y="1825625"/>
            <a:ext cx="3606853" cy="4351338"/>
          </a:xfrm>
        </p:spPr>
        <p:txBody>
          <a:bodyPr>
            <a:normAutofit/>
          </a:bodyPr>
          <a:lstStyle/>
          <a:p>
            <a:pPr marL="107950"/>
            <a:r>
              <a:rPr lang="zh-CN" altLang="en-US" sz="2000">
                <a:gradFill>
                  <a:gsLst>
                    <a:gs pos="34000">
                      <a:srgbClr val="EDEDED"/>
                    </a:gs>
                    <a:gs pos="0">
                      <a:srgbClr val="BFBFBF"/>
                    </a:gs>
                    <a:gs pos="100000">
                      <a:srgbClr val="FFFFFF"/>
                    </a:gs>
                  </a:gsLst>
                  <a:lin ang="4800000" scaled="0"/>
                </a:gradFill>
              </a:rPr>
              <a:t>你的代码决定了你的</a:t>
            </a:r>
            <a:r>
              <a:rPr lang="en-US" altLang="zh-CN" sz="2000">
                <a:gradFill>
                  <a:gsLst>
                    <a:gs pos="34000">
                      <a:srgbClr val="EDEDED"/>
                    </a:gs>
                    <a:gs pos="0">
                      <a:srgbClr val="BFBFBF"/>
                    </a:gs>
                    <a:gs pos="100000">
                      <a:srgbClr val="FFFFFF"/>
                    </a:gs>
                  </a:gsLst>
                  <a:lin ang="4800000" scaled="0"/>
                </a:gradFill>
              </a:rPr>
              <a:t>RP</a:t>
            </a:r>
            <a:endParaRPr lang="en-US" altLang="zh-CN" sz="2000">
              <a:gradFill>
                <a:gsLst>
                  <a:gs pos="34000">
                    <a:srgbClr val="EDEDED"/>
                  </a:gs>
                  <a:gs pos="0">
                    <a:srgbClr val="BFBFBF"/>
                  </a:gs>
                  <a:gs pos="100000">
                    <a:srgbClr val="FFFFFF"/>
                  </a:gs>
                </a:gsLst>
                <a:lin ang="4800000" scaled="0"/>
              </a:gradFill>
            </a:endParaRPr>
          </a:p>
          <a:p>
            <a:pPr marL="363855" lvl="1"/>
            <a:r>
              <a:rPr lang="zh-CN" altLang="en-US" sz="2000">
                <a:gradFill>
                  <a:gsLst>
                    <a:gs pos="34000">
                      <a:srgbClr val="EDEDED"/>
                    </a:gs>
                    <a:gs pos="0">
                      <a:srgbClr val="BFBFBF"/>
                    </a:gs>
                    <a:gs pos="100000">
                      <a:srgbClr val="FFFFFF"/>
                    </a:gs>
                  </a:gsLst>
                  <a:lin ang="4800000" scaled="0"/>
                </a:gradFill>
              </a:rPr>
              <a:t>软件团队就是一个小社会</a:t>
            </a:r>
            <a:endParaRPr lang="en-US" altLang="zh-CN" sz="2000">
              <a:gradFill>
                <a:gsLst>
                  <a:gs pos="34000">
                    <a:srgbClr val="EDEDED"/>
                  </a:gs>
                  <a:gs pos="0">
                    <a:srgbClr val="BFBFBF"/>
                  </a:gs>
                  <a:gs pos="100000">
                    <a:srgbClr val="FFFFFF"/>
                  </a:gs>
                </a:gsLst>
                <a:lin ang="4800000" scaled="0"/>
              </a:gradFill>
            </a:endParaRPr>
          </a:p>
          <a:p>
            <a:pPr marL="628650" lvl="2"/>
            <a:r>
              <a:rPr lang="zh-CN" altLang="en-US">
                <a:gradFill>
                  <a:gsLst>
                    <a:gs pos="34000">
                      <a:srgbClr val="EDEDED"/>
                    </a:gs>
                    <a:gs pos="0">
                      <a:srgbClr val="BFBFBF"/>
                    </a:gs>
                    <a:gs pos="100000">
                      <a:srgbClr val="FFFFFF"/>
                    </a:gs>
                  </a:gsLst>
                  <a:lin ang="4800000" scaled="0"/>
                </a:gradFill>
              </a:rPr>
              <a:t>不要搞得大家看不起你的</a:t>
            </a:r>
            <a:r>
              <a:rPr lang="en-US" altLang="zh-CN">
                <a:gradFill>
                  <a:gsLst>
                    <a:gs pos="34000">
                      <a:srgbClr val="EDEDED"/>
                    </a:gs>
                    <a:gs pos="0">
                      <a:srgbClr val="BFBFBF"/>
                    </a:gs>
                    <a:gs pos="100000">
                      <a:srgbClr val="FFFFFF"/>
                    </a:gs>
                  </a:gsLst>
                  <a:lin ang="4800000" scaled="0"/>
                </a:gradFill>
              </a:rPr>
              <a:t> RP</a:t>
            </a:r>
            <a:endParaRPr lang="en-US" altLang="zh-CN">
              <a:gradFill>
                <a:gsLst>
                  <a:gs pos="34000">
                    <a:srgbClr val="EDEDED"/>
                  </a:gs>
                  <a:gs pos="0">
                    <a:srgbClr val="BFBFBF"/>
                  </a:gs>
                  <a:gs pos="100000">
                    <a:srgbClr val="FFFFFF"/>
                  </a:gs>
                </a:gsLst>
                <a:lin ang="4800000" scaled="0"/>
              </a:gradFill>
            </a:endParaRPr>
          </a:p>
          <a:p>
            <a:pPr marL="107950"/>
            <a:r>
              <a:rPr lang="zh-CN" altLang="en-US" sz="2000">
                <a:gradFill>
                  <a:gsLst>
                    <a:gs pos="34000">
                      <a:srgbClr val="EDEDED"/>
                    </a:gs>
                    <a:gs pos="0">
                      <a:srgbClr val="BFBFBF"/>
                    </a:gs>
                    <a:gs pos="100000">
                      <a:srgbClr val="FFFFFF"/>
                    </a:gs>
                  </a:gsLst>
                  <a:lin ang="4800000" scaled="0"/>
                </a:gradFill>
              </a:rPr>
              <a:t>越早发现问题越好</a:t>
            </a:r>
            <a:endParaRPr lang="en-US" sz="2000">
              <a:gradFill>
                <a:gsLst>
                  <a:gs pos="34000">
                    <a:srgbClr val="EDEDED"/>
                  </a:gs>
                  <a:gs pos="0">
                    <a:srgbClr val="BFBFBF"/>
                  </a:gs>
                  <a:gs pos="100000">
                    <a:srgbClr val="FFFFFF"/>
                  </a:gs>
                </a:gsLst>
                <a:lin ang="4800000" scaled="0"/>
              </a:gradFill>
            </a:endParaRPr>
          </a:p>
          <a:p>
            <a:pPr marL="363855" lvl="1"/>
            <a:r>
              <a:rPr lang="zh-CN" altLang="en-US" sz="2000">
                <a:gradFill>
                  <a:gsLst>
                    <a:gs pos="34000">
                      <a:srgbClr val="EDEDED"/>
                    </a:gs>
                    <a:gs pos="0">
                      <a:srgbClr val="BFBFBF"/>
                    </a:gs>
                    <a:gs pos="100000">
                      <a:srgbClr val="FFFFFF"/>
                    </a:gs>
                  </a:gsLst>
                  <a:lin ang="4800000" scaled="0"/>
                </a:gradFill>
              </a:rPr>
              <a:t>代码复审越早越好</a:t>
            </a:r>
            <a:endParaRPr lang="en-US" sz="2000">
              <a:gradFill>
                <a:gsLst>
                  <a:gs pos="34000">
                    <a:srgbClr val="EDEDED"/>
                  </a:gs>
                  <a:gs pos="0">
                    <a:srgbClr val="BFBFBF"/>
                  </a:gs>
                  <a:gs pos="100000">
                    <a:srgbClr val="FFFFFF"/>
                  </a:gs>
                </a:gsLst>
                <a:lin ang="4800000" scaled="0"/>
              </a:gradFill>
            </a:endParaRPr>
          </a:p>
          <a:p>
            <a:pPr marL="363855" lvl="1"/>
            <a:r>
              <a:rPr lang="zh-CN" altLang="en-US" sz="2000">
                <a:gradFill>
                  <a:gsLst>
                    <a:gs pos="34000">
                      <a:srgbClr val="EDEDED"/>
                    </a:gs>
                    <a:gs pos="0">
                      <a:srgbClr val="BFBFBF"/>
                    </a:gs>
                    <a:gs pos="100000">
                      <a:srgbClr val="FFFFFF"/>
                    </a:gs>
                  </a:gsLst>
                  <a:lin ang="4800000" scaled="0"/>
                </a:gradFill>
              </a:rPr>
              <a:t>推到极致</a:t>
            </a:r>
            <a:endParaRPr lang="en-US" altLang="zh-CN" sz="2000">
              <a:gradFill>
                <a:gsLst>
                  <a:gs pos="34000">
                    <a:srgbClr val="EDEDED"/>
                  </a:gs>
                  <a:gs pos="0">
                    <a:srgbClr val="BFBFBF"/>
                  </a:gs>
                  <a:gs pos="100000">
                    <a:srgbClr val="FFFFFF"/>
                  </a:gs>
                </a:gsLst>
                <a:lin ang="4800000" scaled="0"/>
              </a:gradFill>
            </a:endParaRPr>
          </a:p>
          <a:p>
            <a:pPr marL="628650" lvl="2"/>
            <a:r>
              <a:rPr lang="zh-CN" altLang="en-US">
                <a:gradFill>
                  <a:gsLst>
                    <a:gs pos="34000">
                      <a:srgbClr val="EDEDED"/>
                    </a:gs>
                    <a:gs pos="0">
                      <a:srgbClr val="BFBFBF"/>
                    </a:gs>
                    <a:gs pos="100000">
                      <a:srgbClr val="FFFFFF"/>
                    </a:gs>
                  </a:gsLst>
                  <a:lin ang="4800000" scaled="0"/>
                </a:gradFill>
              </a:rPr>
              <a:t>当你写的时候，就有人复审 </a:t>
            </a:r>
            <a:r>
              <a:rPr lang="en-US" altLang="zh-CN">
                <a:gradFill>
                  <a:gsLst>
                    <a:gs pos="34000">
                      <a:srgbClr val="EDEDED"/>
                    </a:gs>
                    <a:gs pos="0">
                      <a:srgbClr val="BFBFBF"/>
                    </a:gs>
                    <a:gs pos="100000">
                      <a:srgbClr val="FFFFFF"/>
                    </a:gs>
                  </a:gsLst>
                  <a:lin ang="4800000" scaled="0"/>
                </a:gradFill>
              </a:rPr>
              <a:t>= </a:t>
            </a:r>
            <a:r>
              <a:rPr lang="en-US">
                <a:gradFill>
                  <a:gsLst>
                    <a:gs pos="34000">
                      <a:srgbClr val="EDEDED"/>
                    </a:gs>
                    <a:gs pos="0">
                      <a:srgbClr val="BFBFBF"/>
                    </a:gs>
                    <a:gs pos="100000">
                      <a:srgbClr val="FFFFFF"/>
                    </a:gs>
                  </a:gsLst>
                  <a:lin ang="4800000" scaled="0"/>
                </a:gradFill>
              </a:rPr>
              <a:t>Pair Programming</a:t>
            </a:r>
            <a:endParaRPr lang="en-US">
              <a:gradFill>
                <a:gsLst>
                  <a:gs pos="34000">
                    <a:srgbClr val="EDEDED"/>
                  </a:gs>
                  <a:gs pos="0">
                    <a:srgbClr val="BFBFBF"/>
                  </a:gs>
                  <a:gs pos="100000">
                    <a:srgbClr val="FFFFFF"/>
                  </a:gs>
                </a:gsLst>
                <a:lin ang="4800000" scaled="0"/>
              </a:gradFill>
            </a:endParaRPr>
          </a:p>
          <a:p>
            <a:endParaRPr lang="en-US" sz="2000">
              <a:gradFill>
                <a:gsLst>
                  <a:gs pos="34000">
                    <a:srgbClr val="EDEDED"/>
                  </a:gs>
                  <a:gs pos="0">
                    <a:srgbClr val="BFBFBF"/>
                  </a:gs>
                  <a:gs pos="100000">
                    <a:srgbClr val="FFFFFF"/>
                  </a:gs>
                </a:gsLst>
                <a:lin ang="4800000" scaled="0"/>
              </a:gradFill>
            </a:endParaRPr>
          </a:p>
        </p:txBody>
      </p:sp>
      <p:pic>
        <p:nvPicPr>
          <p:cNvPr id="1026" name="Picture 2" descr="Image result for code review jok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842" y="643464"/>
            <a:ext cx="6155880" cy="5571072"/>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0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20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0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20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20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Broken Window (</a:t>
            </a:r>
            <a:r>
              <a:rPr lang="zh-CN" altLang="en-US" dirty="0"/>
              <a:t>破窗理论</a:t>
            </a:r>
            <a:r>
              <a:rPr lang="en-US" altLang="zh-CN" dirty="0"/>
              <a:t>)</a:t>
            </a:r>
            <a:endParaRPr lang="en-US" dirty="0"/>
          </a:p>
        </p:txBody>
      </p:sp>
      <p:sp>
        <p:nvSpPr>
          <p:cNvPr id="13314" name="Content Placeholder 1"/>
          <p:cNvSpPr>
            <a:spLocks noGrp="1"/>
          </p:cNvSpPr>
          <p:nvPr>
            <p:ph idx="1"/>
          </p:nvPr>
        </p:nvSpPr>
        <p:spPr/>
        <p:txBody>
          <a:bodyPr>
            <a:normAutofit/>
          </a:bodyPr>
          <a:lstStyle/>
          <a:p>
            <a:pPr marL="107950"/>
            <a:r>
              <a:rPr lang="en-US" sz="2400" dirty="0"/>
              <a:t>Broken Window Theory</a:t>
            </a:r>
            <a:endParaRPr lang="en-US" sz="2400" dirty="0"/>
          </a:p>
          <a:p>
            <a:pPr marL="363855" lvl="1"/>
            <a:r>
              <a:rPr lang="en-US" sz="2000" dirty="0"/>
              <a:t>A few broken windows -&gt; </a:t>
            </a:r>
            <a:endParaRPr lang="en-US" sz="2000" dirty="0"/>
          </a:p>
          <a:p>
            <a:pPr marL="363855" lvl="1"/>
            <a:r>
              <a:rPr lang="en-US" sz="2000" dirty="0"/>
              <a:t>more broken windows -&gt; </a:t>
            </a:r>
            <a:endParaRPr lang="en-US" sz="2000" dirty="0"/>
          </a:p>
          <a:p>
            <a:pPr marL="363855" lvl="1"/>
            <a:r>
              <a:rPr lang="en-US" sz="2000" dirty="0"/>
              <a:t>vandalizing the house</a:t>
            </a:r>
            <a:endParaRPr lang="en-US" sz="2000" dirty="0"/>
          </a:p>
          <a:p>
            <a:pPr marL="363855" lvl="1"/>
            <a:r>
              <a:rPr lang="en-US" sz="2000" dirty="0"/>
              <a:t>Litter on a sidewalk -&gt; </a:t>
            </a:r>
            <a:endParaRPr lang="en-US" sz="2000" dirty="0"/>
          </a:p>
          <a:p>
            <a:pPr marL="363855" lvl="1"/>
            <a:r>
              <a:rPr lang="en-US" sz="2000" dirty="0"/>
              <a:t>more litter -&gt; </a:t>
            </a:r>
            <a:endParaRPr lang="en-US" sz="2000" dirty="0"/>
          </a:p>
          <a:p>
            <a:pPr marL="363855" lvl="1"/>
            <a:r>
              <a:rPr lang="en-US" sz="2000" dirty="0"/>
              <a:t>becomes a dumping ground -&gt; </a:t>
            </a:r>
            <a:endParaRPr lang="en-US" sz="2000" dirty="0"/>
          </a:p>
          <a:p>
            <a:pPr marL="363855" lvl="1"/>
            <a:r>
              <a:rPr lang="en-US" sz="2000" dirty="0"/>
              <a:t>unsafe street</a:t>
            </a:r>
            <a:endParaRPr lang="en-US" sz="2000" dirty="0"/>
          </a:p>
          <a:p>
            <a:pPr marL="107950"/>
            <a:r>
              <a:rPr lang="en-US" sz="2400" dirty="0"/>
              <a:t>Example - New York City in 1980’s</a:t>
            </a:r>
            <a:endParaRPr lang="en-US" sz="2400" dirty="0"/>
          </a:p>
          <a:p>
            <a:pPr marL="363855" lvl="1"/>
            <a:r>
              <a:rPr lang="en-US" sz="2000" dirty="0"/>
              <a:t>Start from small violations, strictly enforce the law</a:t>
            </a:r>
            <a:endParaRPr lang="en-US" sz="2000" dirty="0"/>
          </a:p>
          <a:p>
            <a:pPr marL="363855" lvl="1"/>
            <a:r>
              <a:rPr lang="en-US" sz="2000" dirty="0"/>
              <a:t>Clean up subway and subway cars, every line, every car, everyday</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破窗理论在软件工程中</a:t>
            </a:r>
            <a:endParaRPr lang="en-US" dirty="0"/>
          </a:p>
        </p:txBody>
      </p:sp>
      <p:sp>
        <p:nvSpPr>
          <p:cNvPr id="2" name="Content Placeholder 1"/>
          <p:cNvSpPr>
            <a:spLocks noGrp="1"/>
          </p:cNvSpPr>
          <p:nvPr>
            <p:ph idx="1"/>
          </p:nvPr>
        </p:nvSpPr>
        <p:spPr/>
        <p:txBody>
          <a:bodyPr/>
          <a:lstStyle/>
          <a:p>
            <a:pPr marL="566420" lvl="1" indent="-457200">
              <a:defRPr/>
            </a:pPr>
            <a:r>
              <a:rPr lang="zh-CN" altLang="en-US" dirty="0"/>
              <a:t>一样存在</a:t>
            </a:r>
            <a:r>
              <a:rPr lang="en-US" dirty="0"/>
              <a:t>!</a:t>
            </a:r>
            <a:endParaRPr lang="en-US" dirty="0"/>
          </a:p>
          <a:p>
            <a:pPr marL="566420" lvl="1" indent="-457200">
              <a:defRPr/>
            </a:pPr>
            <a:r>
              <a:rPr lang="zh-CN" altLang="en-US" dirty="0"/>
              <a:t>如果小问题不修复， 那何必注意细节？</a:t>
            </a:r>
            <a:endParaRPr lang="en-US" dirty="0"/>
          </a:p>
          <a:p>
            <a:pPr marL="566420" lvl="1" indent="-457200">
              <a:defRPr/>
            </a:pPr>
            <a:r>
              <a:rPr lang="zh-CN" altLang="en-US" dirty="0"/>
              <a:t>如果长时间都没有测试和每日构建， 为何要不断提到代码质量？</a:t>
            </a:r>
            <a:endParaRPr lang="en-US" altLang="zh-CN" dirty="0"/>
          </a:p>
          <a:p>
            <a:pPr marL="566420" lvl="1" indent="-457200">
              <a:defRPr/>
            </a:pPr>
            <a:r>
              <a:rPr lang="zh-CN" altLang="en-US" dirty="0"/>
              <a:t>如果我签入代码前，整个项目就编译不了， 那我签入一些编译不了的代码也无妨</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altLang="zh-CN" dirty="0">
                <a:ea typeface="宋体" panose="02010600030101010101" pitchFamily="2" charset="-122"/>
              </a:rPr>
              <a:t>What’s solid code?</a:t>
            </a:r>
            <a:endParaRPr lang="en-US" altLang="zh-CN" dirty="0">
              <a:ea typeface="宋体" panose="02010600030101010101" pitchFamily="2" charset="-122"/>
            </a:endParaRPr>
          </a:p>
        </p:txBody>
      </p:sp>
      <p:sp>
        <p:nvSpPr>
          <p:cNvPr id="15363" name="Rectangle 3"/>
          <p:cNvSpPr>
            <a:spLocks noGrp="1" noChangeArrowheads="1"/>
          </p:cNvSpPr>
          <p:nvPr>
            <p:ph idx="1"/>
          </p:nvPr>
        </p:nvSpPr>
        <p:spPr/>
        <p:txBody>
          <a:bodyPr/>
          <a:lstStyle/>
          <a:p>
            <a:pPr eaLnBrk="1" hangingPunct="1"/>
            <a:r>
              <a:rPr lang="en-US" altLang="zh-CN">
                <a:ea typeface="宋体" panose="02010600030101010101" pitchFamily="2" charset="-122"/>
              </a:rPr>
              <a:t>Professionals need solid code</a:t>
            </a:r>
            <a:endParaRPr lang="en-US" altLang="zh-CN">
              <a:ea typeface="宋体" panose="02010600030101010101" pitchFamily="2" charset="-122"/>
            </a:endParaRPr>
          </a:p>
          <a:p>
            <a:pPr eaLnBrk="1" hangingPunct="1"/>
            <a:r>
              <a:rPr lang="en-US" altLang="zh-CN">
                <a:ea typeface="宋体" panose="02010600030101010101" pitchFamily="2" charset="-122"/>
              </a:rPr>
              <a:t>ZERO defect</a:t>
            </a:r>
            <a:endParaRPr lang="en-US" altLang="zh-CN">
              <a:ea typeface="宋体" panose="02010600030101010101" pitchFamily="2" charset="-122"/>
            </a:endParaRPr>
          </a:p>
          <a:p>
            <a:pPr eaLnBrk="1" hangingPunct="1"/>
            <a:r>
              <a:rPr lang="en-US" altLang="zh-CN">
                <a:ea typeface="宋体" panose="02010600030101010101" pitchFamily="2" charset="-122"/>
              </a:rPr>
              <a:t>easy to understand</a:t>
            </a:r>
            <a:endParaRPr lang="en-US" altLang="zh-CN">
              <a:ea typeface="宋体" panose="02010600030101010101" pitchFamily="2" charset="-122"/>
            </a:endParaRPr>
          </a:p>
          <a:p>
            <a:pPr lvl="1" eaLnBrk="1" hangingPunct="1"/>
            <a:r>
              <a:rPr lang="en-US" altLang="zh-CN">
                <a:ea typeface="宋体" panose="02010600030101010101" pitchFamily="2" charset="-122"/>
              </a:rPr>
              <a:t>Define your assumption explicitly</a:t>
            </a:r>
            <a:endParaRPr lang="en-US" altLang="zh-CN">
              <a:ea typeface="宋体" panose="02010600030101010101" pitchFamily="2" charset="-122"/>
            </a:endParaRPr>
          </a:p>
          <a:p>
            <a:pPr eaLnBrk="1" hangingPunct="1"/>
            <a:r>
              <a:rPr lang="en-US" altLang="zh-CN">
                <a:ea typeface="宋体" panose="02010600030101010101" pitchFamily="2" charset="-122"/>
              </a:rPr>
              <a:t>Easy to maintain</a:t>
            </a:r>
            <a:endParaRPr lang="en-US" altLang="zh-CN">
              <a:ea typeface="宋体" panose="02010600030101010101" pitchFamily="2" charset="-122"/>
            </a:endParaRPr>
          </a:p>
          <a:p>
            <a:pPr lvl="1" eaLnBrk="1" hangingPunct="1"/>
            <a:r>
              <a:rPr lang="en-US" altLang="zh-CN">
                <a:ea typeface="宋体" panose="02010600030101010101" pitchFamily="2" charset="-122"/>
              </a:rPr>
              <a:t>Define your dependency explicitly</a:t>
            </a:r>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3" name="Rectangle 72"/>
          <p:cNvSpPr>
            <a:spLocks noGrp="1" noRot="1" noChangeAspect="1" noMove="1" noResize="1" noEditPoints="1" noAdjustHandles="1" noChangeArrowheads="1" noChangeShapeType="1" noTextEdit="1"/>
          </p:cNvSpPr>
          <p:nvPr/>
        </p:nvSpPr>
        <p:spPr>
          <a:xfrm>
            <a:off x="0" y="0"/>
            <a:ext cx="4618105" cy="6858000"/>
          </a:xfrm>
          <a:prstGeom prst="rect">
            <a:avLst/>
          </a:prstGeom>
          <a:blipFill>
            <a:blip r:embed="rId1"/>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 name="Title 2"/>
          <p:cNvSpPr>
            <a:spLocks noGrp="1"/>
          </p:cNvSpPr>
          <p:nvPr>
            <p:ph type="title"/>
          </p:nvPr>
        </p:nvSpPr>
        <p:spPr>
          <a:xfrm>
            <a:off x="838201" y="365125"/>
            <a:ext cx="3435625" cy="1325563"/>
          </a:xfrm>
        </p:spPr>
        <p:txBody>
          <a:bodyPr>
            <a:normAutofit/>
          </a:bodyPr>
          <a:lstStyle/>
          <a:p>
            <a:pPr>
              <a:defRPr/>
            </a:pPr>
            <a:r>
              <a:rPr lang="en-US" sz="4000">
                <a:gradFill flip="none" rotWithShape="1">
                  <a:gsLst>
                    <a:gs pos="28000">
                      <a:srgbClr val="EDEDED"/>
                    </a:gs>
                    <a:gs pos="0">
                      <a:srgbClr val="BFBFBF"/>
                    </a:gs>
                    <a:gs pos="100000">
                      <a:srgbClr val="FFFFFF"/>
                    </a:gs>
                  </a:gsLst>
                  <a:lin ang="4800000" scaled="0"/>
                  <a:tileRect/>
                </a:gradFill>
              </a:rPr>
              <a:t>Coding Style</a:t>
            </a:r>
            <a:endParaRPr lang="en-US" sz="4000">
              <a:gradFill flip="none" rotWithShape="1">
                <a:gsLst>
                  <a:gs pos="28000">
                    <a:srgbClr val="EDEDED"/>
                  </a:gs>
                  <a:gs pos="0">
                    <a:srgbClr val="BFBFBF"/>
                  </a:gs>
                  <a:gs pos="100000">
                    <a:srgbClr val="FFFFFF"/>
                  </a:gs>
                </a:gsLst>
                <a:lin ang="4800000" scaled="0"/>
                <a:tileRect/>
              </a:gradFill>
            </a:endParaRPr>
          </a:p>
        </p:txBody>
      </p:sp>
      <p:sp>
        <p:nvSpPr>
          <p:cNvPr id="16386" name="Content Placeholder 1"/>
          <p:cNvSpPr>
            <a:spLocks noGrp="1"/>
          </p:cNvSpPr>
          <p:nvPr>
            <p:ph idx="1"/>
          </p:nvPr>
        </p:nvSpPr>
        <p:spPr>
          <a:xfrm>
            <a:off x="666974" y="1825625"/>
            <a:ext cx="3606853" cy="4351338"/>
          </a:xfrm>
        </p:spPr>
        <p:txBody>
          <a:bodyPr>
            <a:normAutofit/>
          </a:bodyPr>
          <a:lstStyle/>
          <a:p>
            <a:pPr marL="365125" lvl="1" indent="-255905"/>
            <a:r>
              <a:rPr lang="en-US" sz="1700" dirty="0">
                <a:gradFill>
                  <a:gsLst>
                    <a:gs pos="34000">
                      <a:srgbClr val="EDEDED"/>
                    </a:gs>
                    <a:gs pos="0">
                      <a:srgbClr val="BFBFBF"/>
                    </a:gs>
                    <a:gs pos="100000">
                      <a:srgbClr val="FFFFFF"/>
                    </a:gs>
                  </a:gsLst>
                  <a:lin ang="4800000" scaled="0"/>
                </a:gradFill>
              </a:rPr>
              <a:t>concise, consistent, unambiguous</a:t>
            </a:r>
            <a:endParaRPr lang="en-US" sz="1700" dirty="0">
              <a:gradFill>
                <a:gsLst>
                  <a:gs pos="34000">
                    <a:srgbClr val="EDEDED"/>
                  </a:gs>
                  <a:gs pos="0">
                    <a:srgbClr val="BFBFBF"/>
                  </a:gs>
                  <a:gs pos="100000">
                    <a:srgbClr val="FFFFFF"/>
                  </a:gs>
                </a:gsLst>
                <a:lin ang="4800000" scaled="0"/>
              </a:gradFill>
            </a:endParaRPr>
          </a:p>
          <a:p>
            <a:pPr marL="365125" lvl="1" indent="-255905"/>
            <a:r>
              <a:rPr lang="en-US" sz="1700" dirty="0">
                <a:gradFill>
                  <a:gsLst>
                    <a:gs pos="34000">
                      <a:srgbClr val="EDEDED"/>
                    </a:gs>
                    <a:gs pos="0">
                      <a:srgbClr val="BFBFBF"/>
                    </a:gs>
                    <a:gs pos="100000">
                      <a:srgbClr val="FFFFFF"/>
                    </a:gs>
                  </a:gsLst>
                  <a:lin ang="4800000" scaled="0"/>
                </a:gradFill>
              </a:rPr>
              <a:t>Indentation</a:t>
            </a:r>
            <a:endParaRPr lang="en-US" sz="1700" dirty="0">
              <a:gradFill>
                <a:gsLst>
                  <a:gs pos="34000">
                    <a:srgbClr val="EDEDED"/>
                  </a:gs>
                  <a:gs pos="0">
                    <a:srgbClr val="BFBFBF"/>
                  </a:gs>
                  <a:gs pos="100000">
                    <a:srgbClr val="FFFFFF"/>
                  </a:gs>
                </a:gsLst>
                <a:lin ang="4800000" scaled="0"/>
              </a:gradFill>
            </a:endParaRPr>
          </a:p>
          <a:p>
            <a:pPr marL="822325" lvl="2" indent="-255905"/>
            <a:r>
              <a:rPr lang="en-US" sz="1700" dirty="0">
                <a:gradFill>
                  <a:gsLst>
                    <a:gs pos="34000">
                      <a:srgbClr val="EDEDED"/>
                    </a:gs>
                    <a:gs pos="0">
                      <a:srgbClr val="BFBFBF"/>
                    </a:gs>
                    <a:gs pos="100000">
                      <a:srgbClr val="FFFFFF"/>
                    </a:gs>
                  </a:gsLst>
                  <a:lin ang="4800000" scaled="0"/>
                </a:gradFill>
              </a:rPr>
              <a:t>{}</a:t>
            </a:r>
            <a:endParaRPr lang="en-US" sz="1700" dirty="0">
              <a:gradFill>
                <a:gsLst>
                  <a:gs pos="34000">
                    <a:srgbClr val="EDEDED"/>
                  </a:gs>
                  <a:gs pos="0">
                    <a:srgbClr val="BFBFBF"/>
                  </a:gs>
                  <a:gs pos="100000">
                    <a:srgbClr val="FFFFFF"/>
                  </a:gs>
                </a:gsLst>
                <a:lin ang="4800000" scaled="0"/>
              </a:gradFill>
            </a:endParaRPr>
          </a:p>
          <a:p>
            <a:pPr marL="822325" lvl="2" indent="-255905"/>
            <a:r>
              <a:rPr lang="en-US" sz="1700" dirty="0">
                <a:gradFill>
                  <a:gsLst>
                    <a:gs pos="34000">
                      <a:srgbClr val="EDEDED"/>
                    </a:gs>
                    <a:gs pos="0">
                      <a:srgbClr val="BFBFBF"/>
                    </a:gs>
                    <a:gs pos="100000">
                      <a:srgbClr val="FFFFFF"/>
                    </a:gs>
                  </a:gsLst>
                  <a:lin ang="4800000" scaled="0"/>
                </a:gradFill>
                <a:hlinkClick r:id="rId2"/>
              </a:rPr>
              <a:t>Apple </a:t>
            </a:r>
            <a:r>
              <a:rPr lang="en-US" sz="1700" dirty="0" err="1">
                <a:gradFill>
                  <a:gsLst>
                    <a:gs pos="34000">
                      <a:srgbClr val="EDEDED"/>
                    </a:gs>
                    <a:gs pos="0">
                      <a:srgbClr val="BFBFBF"/>
                    </a:gs>
                    <a:gs pos="100000">
                      <a:srgbClr val="FFFFFF"/>
                    </a:gs>
                  </a:gsLst>
                  <a:lin ang="4800000" scaled="0"/>
                </a:gradFill>
                <a:hlinkClick r:id="rId2"/>
              </a:rPr>
              <a:t>goto</a:t>
            </a:r>
            <a:r>
              <a:rPr lang="en-US" sz="1700" dirty="0">
                <a:gradFill>
                  <a:gsLst>
                    <a:gs pos="34000">
                      <a:srgbClr val="EDEDED"/>
                    </a:gs>
                    <a:gs pos="0">
                      <a:srgbClr val="BFBFBF"/>
                    </a:gs>
                    <a:gs pos="100000">
                      <a:srgbClr val="FFFFFF"/>
                    </a:gs>
                  </a:gsLst>
                  <a:lin ang="4800000" scaled="0"/>
                </a:gradFill>
                <a:hlinkClick r:id="rId2"/>
              </a:rPr>
              <a:t> code bug</a:t>
            </a:r>
            <a:endParaRPr lang="en-US" sz="1700" dirty="0">
              <a:gradFill>
                <a:gsLst>
                  <a:gs pos="34000">
                    <a:srgbClr val="EDEDED"/>
                  </a:gs>
                  <a:gs pos="0">
                    <a:srgbClr val="BFBFBF"/>
                  </a:gs>
                  <a:gs pos="100000">
                    <a:srgbClr val="FFFFFF"/>
                  </a:gs>
                </a:gsLst>
                <a:lin ang="4800000" scaled="0"/>
              </a:gradFill>
            </a:endParaRPr>
          </a:p>
          <a:p>
            <a:pPr marL="365125" lvl="1" indent="-255905"/>
            <a:r>
              <a:rPr lang="en-US" sz="1700" dirty="0">
                <a:gradFill>
                  <a:gsLst>
                    <a:gs pos="34000">
                      <a:srgbClr val="EDEDED"/>
                    </a:gs>
                    <a:gs pos="0">
                      <a:srgbClr val="BFBFBF"/>
                    </a:gs>
                    <a:gs pos="100000">
                      <a:srgbClr val="FFFFFF"/>
                    </a:gs>
                  </a:gsLst>
                  <a:lin ang="4800000" scaled="0"/>
                </a:gradFill>
              </a:rPr>
              <a:t>Line width</a:t>
            </a:r>
            <a:endParaRPr lang="en-US" sz="1700" dirty="0">
              <a:gradFill>
                <a:gsLst>
                  <a:gs pos="34000">
                    <a:srgbClr val="EDEDED"/>
                  </a:gs>
                  <a:gs pos="0">
                    <a:srgbClr val="BFBFBF"/>
                  </a:gs>
                  <a:gs pos="100000">
                    <a:srgbClr val="FFFFFF"/>
                  </a:gs>
                </a:gsLst>
                <a:lin ang="4800000" scaled="0"/>
              </a:gradFill>
            </a:endParaRPr>
          </a:p>
          <a:p>
            <a:pPr marL="365125" lvl="1" indent="-255905"/>
            <a:r>
              <a:rPr lang="en-US" sz="1700" dirty="0">
                <a:gradFill>
                  <a:gsLst>
                    <a:gs pos="34000">
                      <a:srgbClr val="EDEDED"/>
                    </a:gs>
                    <a:gs pos="0">
                      <a:srgbClr val="BFBFBF"/>
                    </a:gs>
                    <a:gs pos="100000">
                      <a:srgbClr val="FFFFFF"/>
                    </a:gs>
                  </a:gsLst>
                  <a:lin ang="4800000" scaled="0"/>
                </a:gradFill>
              </a:rPr>
              <a:t>Parenthesis</a:t>
            </a:r>
            <a:endParaRPr lang="en-US" sz="1700" dirty="0">
              <a:gradFill>
                <a:gsLst>
                  <a:gs pos="34000">
                    <a:srgbClr val="EDEDED"/>
                  </a:gs>
                  <a:gs pos="0">
                    <a:srgbClr val="BFBFBF"/>
                  </a:gs>
                  <a:gs pos="100000">
                    <a:srgbClr val="FFFFFF"/>
                  </a:gs>
                </a:gsLst>
                <a:lin ang="4800000" scaled="0"/>
              </a:gradFill>
            </a:endParaRPr>
          </a:p>
          <a:p>
            <a:pPr marL="365125" lvl="1" indent="-255905"/>
            <a:r>
              <a:rPr lang="en-US" sz="1700" dirty="0">
                <a:gradFill>
                  <a:gsLst>
                    <a:gs pos="34000">
                      <a:srgbClr val="EDEDED"/>
                    </a:gs>
                    <a:gs pos="0">
                      <a:srgbClr val="BFBFBF"/>
                    </a:gs>
                    <a:gs pos="100000">
                      <a:srgbClr val="FFFFFF"/>
                    </a:gs>
                  </a:gsLst>
                  <a:lin ang="4800000" scaled="0"/>
                </a:gradFill>
              </a:rPr>
              <a:t>Naming</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Upper/lower case</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Underscore “_”</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camel style</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Pascal style</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Verb-noun</a:t>
            </a:r>
            <a:endParaRPr lang="en-US" sz="1700" dirty="0">
              <a:gradFill>
                <a:gsLst>
                  <a:gs pos="34000">
                    <a:srgbClr val="EDEDED"/>
                  </a:gs>
                  <a:gs pos="0">
                    <a:srgbClr val="BFBFBF"/>
                  </a:gs>
                  <a:gs pos="100000">
                    <a:srgbClr val="FFFFFF"/>
                  </a:gs>
                </a:gsLst>
                <a:lin ang="4800000" scaled="0"/>
              </a:gradFill>
            </a:endParaRPr>
          </a:p>
          <a:p>
            <a:pPr lvl="2"/>
            <a:r>
              <a:rPr lang="en-US" sz="1700" dirty="0">
                <a:gradFill>
                  <a:gsLst>
                    <a:gs pos="34000">
                      <a:srgbClr val="EDEDED"/>
                    </a:gs>
                    <a:gs pos="0">
                      <a:srgbClr val="BFBFBF"/>
                    </a:gs>
                    <a:gs pos="100000">
                      <a:srgbClr val="FFFFFF"/>
                    </a:gs>
                  </a:gsLst>
                  <a:lin ang="4800000" scaled="0"/>
                </a:gradFill>
              </a:rPr>
              <a:t>Acronym or not</a:t>
            </a:r>
            <a:endParaRPr lang="en-US" sz="1700" dirty="0">
              <a:gradFill>
                <a:gsLst>
                  <a:gs pos="34000">
                    <a:srgbClr val="EDEDED"/>
                  </a:gs>
                  <a:gs pos="0">
                    <a:srgbClr val="BFBFBF"/>
                  </a:gs>
                  <a:gs pos="100000">
                    <a:srgbClr val="FFFFFF"/>
                  </a:gs>
                </a:gsLst>
                <a:lin ang="4800000" scaled="0"/>
              </a:gradFill>
            </a:endParaRPr>
          </a:p>
          <a:p>
            <a:pPr marL="365125" lvl="1" indent="-255905"/>
            <a:r>
              <a:rPr lang="en-US" sz="1700" dirty="0">
                <a:gradFill>
                  <a:gsLst>
                    <a:gs pos="34000">
                      <a:srgbClr val="EDEDED"/>
                    </a:gs>
                    <a:gs pos="0">
                      <a:srgbClr val="BFBFBF"/>
                    </a:gs>
                    <a:gs pos="100000">
                      <a:srgbClr val="FFFFFF"/>
                    </a:gs>
                  </a:gsLst>
                  <a:lin ang="4800000" scaled="0"/>
                </a:gradFill>
              </a:rPr>
              <a:t>comment</a:t>
            </a:r>
            <a:endParaRPr lang="en-US" sz="1700" dirty="0">
              <a:gradFill>
                <a:gsLst>
                  <a:gs pos="34000">
                    <a:srgbClr val="EDEDED"/>
                  </a:gs>
                  <a:gs pos="0">
                    <a:srgbClr val="BFBFBF"/>
                  </a:gs>
                  <a:gs pos="100000">
                    <a:srgbClr val="FFFFFF"/>
                  </a:gs>
                </a:gsLst>
                <a:lin ang="4800000" scaled="0"/>
              </a:gradFill>
            </a:endParaRPr>
          </a:p>
          <a:p>
            <a:endParaRPr lang="en-US" sz="1700" dirty="0">
              <a:gradFill>
                <a:gsLst>
                  <a:gs pos="34000">
                    <a:srgbClr val="EDEDED"/>
                  </a:gs>
                  <a:gs pos="0">
                    <a:srgbClr val="BFBFBF"/>
                  </a:gs>
                  <a:gs pos="100000">
                    <a:srgbClr val="FFFFFF"/>
                  </a:gs>
                </a:gsLst>
                <a:lin ang="4800000" scaled="0"/>
              </a:gradFill>
            </a:endParaRPr>
          </a:p>
        </p:txBody>
      </p:sp>
      <p:pic>
        <p:nvPicPr>
          <p:cNvPr id="4" name="Picture 3"/>
          <p:cNvPicPr>
            <a:picLocks noChangeAspect="1"/>
          </p:cNvPicPr>
          <p:nvPr/>
        </p:nvPicPr>
        <p:blipFill>
          <a:blip r:embed="rId3"/>
          <a:stretch>
            <a:fillRect/>
          </a:stretch>
        </p:blipFill>
        <p:spPr>
          <a:xfrm>
            <a:off x="4651317" y="990600"/>
            <a:ext cx="7442793" cy="4800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Comment – over </a:t>
            </a:r>
            <a:r>
              <a:rPr lang="en-US" dirty="0" err="1"/>
              <a:t>coment</a:t>
            </a:r>
            <a:endParaRPr lang="en-US" dirty="0"/>
          </a:p>
        </p:txBody>
      </p:sp>
      <p:sp>
        <p:nvSpPr>
          <p:cNvPr id="17410" name="Content Placeholder 1"/>
          <p:cNvSpPr>
            <a:spLocks noGrp="1"/>
          </p:cNvSpPr>
          <p:nvPr>
            <p:ph idx="1"/>
          </p:nvPr>
        </p:nvSpPr>
        <p:spPr>
          <a:xfrm>
            <a:off x="1981200" y="1481138"/>
            <a:ext cx="8229600" cy="5148262"/>
          </a:xfrm>
        </p:spPr>
        <p:txBody>
          <a:bodyPr>
            <a:normAutofit fontScale="92500" lnSpcReduction="10000"/>
          </a:bodyPr>
          <a:lstStyle/>
          <a:p>
            <a:pPr>
              <a:buFont typeface="Wingdings 3" panose="05040102010807070707" pitchFamily="18" charset="2"/>
              <a:buNone/>
            </a:pPr>
            <a:r>
              <a:rPr lang="en-US" sz="1400" dirty="0"/>
              <a:t>Protected Sub </a:t>
            </a:r>
            <a:r>
              <a:rPr lang="en-US" sz="1400" dirty="0" err="1"/>
              <a:t>txtSSN_TextChanged</a:t>
            </a:r>
            <a:r>
              <a:rPr lang="en-US" sz="1400" dirty="0"/>
              <a:t>(</a:t>
            </a:r>
            <a:r>
              <a:rPr lang="en-US" sz="1400" dirty="0" err="1"/>
              <a:t>ByVal</a:t>
            </a:r>
            <a:r>
              <a:rPr lang="en-US" sz="1400" dirty="0"/>
              <a:t> sender As Object, </a:t>
            </a:r>
            <a:r>
              <a:rPr lang="en-US" sz="1400" dirty="0" err="1"/>
              <a:t>ByVal</a:t>
            </a:r>
            <a:r>
              <a:rPr lang="en-US" sz="1400" dirty="0"/>
              <a:t> e As </a:t>
            </a:r>
            <a:r>
              <a:rPr lang="en-US" sz="1400" dirty="0" err="1"/>
              <a:t>System.EventArgs</a:t>
            </a:r>
            <a:r>
              <a:rPr lang="en-US" sz="1400" dirty="0"/>
              <a:t>) Handles </a:t>
            </a:r>
            <a:r>
              <a:rPr lang="en-US" sz="1400" dirty="0" err="1"/>
              <a:t>txtSSN.TextChanged</a:t>
            </a:r>
            <a:r>
              <a:rPr lang="en-US" sz="1400" dirty="0"/>
              <a:t> </a:t>
            </a:r>
            <a:endParaRPr lang="en-US" sz="1400" dirty="0"/>
          </a:p>
          <a:p>
            <a:pPr>
              <a:buFont typeface="Wingdings 3" panose="05040102010807070707" pitchFamily="18" charset="2"/>
              <a:buNone/>
            </a:pPr>
            <a:r>
              <a:rPr lang="en-US" sz="1400" dirty="0"/>
              <a:t>Try  ‘Provides error trapping </a:t>
            </a:r>
            <a:endParaRPr lang="en-US" sz="1400" dirty="0"/>
          </a:p>
          <a:p>
            <a:pPr>
              <a:buFont typeface="Wingdings 3" panose="05040102010807070707" pitchFamily="18" charset="2"/>
              <a:buNone/>
            </a:pPr>
            <a:r>
              <a:rPr lang="en-US" sz="1400" dirty="0"/>
              <a:t>	'_______________________________________________________________________ ' </a:t>
            </a:r>
            <a:endParaRPr lang="en-US" sz="1400" dirty="0"/>
          </a:p>
          <a:p>
            <a:pPr>
              <a:buFont typeface="Wingdings 3" panose="05040102010807070707" pitchFamily="18" charset="2"/>
              <a:buNone/>
            </a:pPr>
            <a:r>
              <a:rPr lang="en-US" sz="1400" dirty="0"/>
              <a:t>	' </a:t>
            </a:r>
            <a:r>
              <a:rPr lang="en-US" sz="1400" dirty="0" err="1"/>
              <a:t>txtSSN_TextChanged</a:t>
            </a:r>
            <a:r>
              <a:rPr lang="en-US" sz="1400" dirty="0"/>
              <a:t> </a:t>
            </a:r>
            <a:endParaRPr lang="en-US" sz="1400" dirty="0"/>
          </a:p>
          <a:p>
            <a:pPr>
              <a:buFont typeface="Wingdings 3" panose="05040102010807070707" pitchFamily="18" charset="2"/>
              <a:buNone/>
            </a:pPr>
            <a:r>
              <a:rPr lang="en-US" sz="1400" dirty="0"/>
              <a:t>	‘     Activated by entering SSN. </a:t>
            </a:r>
            <a:endParaRPr lang="en-US" sz="1400" dirty="0"/>
          </a:p>
          <a:p>
            <a:pPr>
              <a:buFont typeface="Wingdings 3" panose="05040102010807070707" pitchFamily="18" charset="2"/>
              <a:buNone/>
            </a:pPr>
            <a:r>
              <a:rPr lang="en-US" sz="1400" dirty="0"/>
              <a:t>	'     Transfer form value to local class variable. '_______________________________________________________________________ ' </a:t>
            </a:r>
            <a:endParaRPr lang="en-US" sz="1400" dirty="0"/>
          </a:p>
          <a:p>
            <a:pPr>
              <a:buFont typeface="Wingdings 3" panose="05040102010807070707" pitchFamily="18" charset="2"/>
              <a:buNone/>
            </a:pPr>
            <a:r>
              <a:rPr lang="en-US" sz="1400" dirty="0"/>
              <a:t>	' anOrder.SSN </a:t>
            </a:r>
            <a:endParaRPr lang="en-US" sz="1400" dirty="0"/>
          </a:p>
          <a:p>
            <a:pPr>
              <a:buFont typeface="Wingdings 3" panose="05040102010807070707" pitchFamily="18" charset="2"/>
              <a:buNone/>
            </a:pPr>
            <a:r>
              <a:rPr lang="en-US" sz="1400" dirty="0"/>
              <a:t>	'     Holds the SSN for processing in all forms ' </a:t>
            </a:r>
            <a:r>
              <a:rPr lang="en-US" sz="1400" dirty="0" err="1"/>
              <a:t>txtSSN</a:t>
            </a:r>
            <a:r>
              <a:rPr lang="en-US" sz="1400" dirty="0"/>
              <a:t> ' Form object that holds user entered SSN ' '_______________________________________________________________________ ' </a:t>
            </a:r>
            <a:endParaRPr lang="en-US" sz="1400" dirty="0"/>
          </a:p>
          <a:p>
            <a:pPr>
              <a:buFont typeface="Wingdings 3" panose="05040102010807070707" pitchFamily="18" charset="2"/>
              <a:buNone/>
            </a:pPr>
            <a:r>
              <a:rPr lang="en-US" sz="1400" dirty="0"/>
              <a:t>	anOrder.SSN = </a:t>
            </a:r>
            <a:r>
              <a:rPr lang="en-US" sz="1400" dirty="0" err="1"/>
              <a:t>txtSSN.Text</a:t>
            </a:r>
            <a:r>
              <a:rPr lang="en-US" sz="1400" dirty="0"/>
              <a:t> </a:t>
            </a:r>
            <a:endParaRPr lang="en-US" sz="1400" dirty="0"/>
          </a:p>
          <a:p>
            <a:pPr>
              <a:buFont typeface="Wingdings 3" panose="05040102010807070707" pitchFamily="18" charset="2"/>
              <a:buNone/>
            </a:pPr>
            <a:r>
              <a:rPr lang="en-US" sz="1400" dirty="0"/>
              <a:t>Catch ex As Exception ' Error trapping. '_______________________________________________________________________ ‘</a:t>
            </a:r>
            <a:endParaRPr lang="en-US" sz="1400" dirty="0"/>
          </a:p>
          <a:p>
            <a:pPr>
              <a:buFont typeface="Wingdings 3" panose="05040102010807070707" pitchFamily="18" charset="2"/>
              <a:buNone/>
            </a:pPr>
            <a:r>
              <a:rPr lang="en-US" sz="1400" dirty="0"/>
              <a:t>     ' Output system error message to user on form under form title and </a:t>
            </a:r>
            <a:endParaRPr lang="en-US" sz="1400" dirty="0"/>
          </a:p>
          <a:p>
            <a:pPr>
              <a:buFont typeface="Wingdings 3" panose="05040102010807070707" pitchFamily="18" charset="2"/>
              <a:buNone/>
            </a:pPr>
            <a:r>
              <a:rPr lang="en-US" sz="1400" dirty="0"/>
              <a:t>     ' send details to database </a:t>
            </a:r>
            <a:endParaRPr lang="en-US" sz="1400" dirty="0"/>
          </a:p>
          <a:p>
            <a:pPr>
              <a:buFont typeface="Wingdings 3" panose="05040102010807070707" pitchFamily="18" charset="2"/>
              <a:buNone/>
            </a:pPr>
            <a:r>
              <a:rPr lang="en-US" sz="1400" dirty="0"/>
              <a:t>	'_______________________________________________________________________ ' </a:t>
            </a:r>
            <a:r>
              <a:rPr lang="en-US" sz="1400" dirty="0" err="1"/>
              <a:t>subErrorReporting</a:t>
            </a:r>
            <a:r>
              <a:rPr lang="en-US" sz="1400" dirty="0"/>
              <a:t>("</a:t>
            </a:r>
            <a:r>
              <a:rPr lang="en-US" sz="1400" dirty="0" err="1"/>
              <a:t>txtSSN_TextChanged</a:t>
            </a:r>
            <a:r>
              <a:rPr lang="en-US" sz="1400" dirty="0"/>
              <a:t>", </a:t>
            </a:r>
            <a:r>
              <a:rPr lang="en-US" sz="1400" dirty="0" err="1"/>
              <a:t>ex.Message</a:t>
            </a:r>
            <a:r>
              <a:rPr lang="en-US" sz="1400" dirty="0"/>
              <a:t>)</a:t>
            </a:r>
            <a:endParaRPr lang="en-US" sz="1400" dirty="0"/>
          </a:p>
          <a:p>
            <a:pPr>
              <a:buFont typeface="Wingdings 3" panose="05040102010807070707" pitchFamily="18" charset="2"/>
              <a:buNone/>
            </a:pPr>
            <a:r>
              <a:rPr lang="en-US" sz="1400" dirty="0"/>
              <a:t> End Try </a:t>
            </a:r>
            <a:endParaRPr lang="en-US" sz="1400" dirty="0"/>
          </a:p>
          <a:p>
            <a:pPr>
              <a:buFont typeface="Wingdings 3" panose="05040102010807070707" pitchFamily="18" charset="2"/>
              <a:buNone/>
            </a:pPr>
            <a:r>
              <a:rPr lang="en-US" sz="1400" dirty="0"/>
              <a:t>End Sub</a:t>
            </a:r>
            <a:endParaRPr lang="en-US" sz="1400" dirty="0"/>
          </a:p>
          <a:p>
            <a:pPr>
              <a:buFont typeface="Wingdings 3" panose="05040102010807070707" pitchFamily="18" charset="2"/>
              <a:buNone/>
            </a:pP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524000" y="1"/>
            <a:ext cx="9144000" cy="686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a:solidFill>
                  <a:schemeClr val="accent2"/>
                </a:solidFill>
              </a:rPr>
              <a:t>//</a:t>
            </a:r>
            <a:r>
              <a:rPr lang="zh-CN" altLang="en-US" sz="2000">
                <a:solidFill>
                  <a:schemeClr val="accent2"/>
                </a:solidFill>
              </a:rPr>
              <a:t>摆放第</a:t>
            </a:r>
            <a:r>
              <a:rPr lang="en-US" altLang="zh-CN" sz="2000">
                <a:solidFill>
                  <a:schemeClr val="accent2"/>
                </a:solidFill>
              </a:rPr>
              <a:t>n</a:t>
            </a:r>
            <a:r>
              <a:rPr lang="zh-CN" altLang="en-US" sz="2000">
                <a:solidFill>
                  <a:schemeClr val="accent2"/>
                </a:solidFill>
              </a:rPr>
              <a:t>行以及以后的皇后</a:t>
            </a:r>
            <a:r>
              <a:rPr lang="en-US" altLang="zh-CN" sz="2000">
                <a:solidFill>
                  <a:schemeClr val="accent2"/>
                </a:solidFill>
              </a:rPr>
              <a:t>(</a:t>
            </a:r>
            <a:r>
              <a:rPr lang="zh-CN" altLang="en-US" sz="2000">
                <a:solidFill>
                  <a:schemeClr val="accent2"/>
                </a:solidFill>
              </a:rPr>
              <a:t>行号从</a:t>
            </a:r>
            <a:r>
              <a:rPr lang="en-US" altLang="zh-CN" sz="2000">
                <a:solidFill>
                  <a:schemeClr val="accent2"/>
                </a:solidFill>
              </a:rPr>
              <a:t>0</a:t>
            </a:r>
            <a:r>
              <a:rPr lang="zh-CN" altLang="en-US" sz="2000">
                <a:solidFill>
                  <a:schemeClr val="accent2"/>
                </a:solidFill>
              </a:rPr>
              <a:t>开始算</a:t>
            </a:r>
            <a:r>
              <a:rPr lang="en-US" altLang="zh-CN" sz="2000">
                <a:solidFill>
                  <a:schemeClr val="accent2"/>
                </a:solidFill>
              </a:rPr>
              <a:t>)</a:t>
            </a:r>
            <a:endParaRPr lang="en-US" altLang="zh-CN" sz="2000">
              <a:solidFill>
                <a:schemeClr val="accent2"/>
              </a:solidFill>
            </a:endParaRPr>
          </a:p>
          <a:p>
            <a:pPr eaLnBrk="1" hangingPunct="1">
              <a:buFont typeface="Arial" panose="020B0604020202020204" pitchFamily="34" charset="0"/>
              <a:buNone/>
            </a:pPr>
            <a:r>
              <a:rPr lang="en-US" altLang="zh-CN" sz="2000"/>
              <a:t>void Queen( int n) {</a:t>
            </a:r>
            <a:endParaRPr lang="en-US" altLang="zh-CN" sz="2000"/>
          </a:p>
          <a:p>
            <a:pPr eaLnBrk="1" hangingPunct="1">
              <a:buFont typeface="Arial" panose="020B0604020202020204" pitchFamily="34" charset="0"/>
              <a:buNone/>
            </a:pPr>
            <a:r>
              <a:rPr lang="en-US" altLang="zh-CN" sz="2000"/>
              <a:t>	</a:t>
            </a:r>
            <a:endParaRPr lang="en-US" altLang="zh-CN" sz="2000"/>
          </a:p>
          <a:p>
            <a:pPr eaLnBrk="1" hangingPunct="1">
              <a:buFont typeface="Arial" panose="020B0604020202020204" pitchFamily="34" charset="0"/>
              <a:buNone/>
            </a:pPr>
            <a:r>
              <a:rPr lang="en-US" altLang="zh-CN" sz="2000"/>
              <a:t>	if( n == QueenNum ) { </a:t>
            </a:r>
            <a:r>
              <a:rPr lang="en-US" altLang="zh-CN" sz="2000">
                <a:solidFill>
                  <a:schemeClr val="accent2"/>
                </a:solidFill>
              </a:rPr>
              <a:t>//</a:t>
            </a:r>
            <a:r>
              <a:rPr lang="zh-CN" altLang="en-US" sz="2000">
                <a:solidFill>
                  <a:schemeClr val="accent2"/>
                </a:solidFill>
              </a:rPr>
              <a:t>前</a:t>
            </a:r>
            <a:r>
              <a:rPr lang="en-US" altLang="zh-CN" sz="2000">
                <a:solidFill>
                  <a:schemeClr val="accent2"/>
                </a:solidFill>
              </a:rPr>
              <a:t>QueenNum</a:t>
            </a:r>
            <a:r>
              <a:rPr lang="zh-CN" altLang="en-US" sz="2000">
                <a:solidFill>
                  <a:schemeClr val="accent2"/>
                </a:solidFill>
              </a:rPr>
              <a:t>行都成功摆好了，记下摆法</a:t>
            </a:r>
            <a:endParaRPr lang="zh-CN" altLang="en-US" sz="2000">
              <a:solidFill>
                <a:schemeClr val="accent2"/>
              </a:solidFill>
            </a:endParaRPr>
          </a:p>
          <a:p>
            <a:pPr eaLnBrk="1" hangingPunct="1">
              <a:buFont typeface="Arial" panose="020B0604020202020204" pitchFamily="34" charset="0"/>
              <a:buNone/>
            </a:pPr>
            <a:r>
              <a:rPr lang="zh-CN" altLang="en-US" sz="2000"/>
              <a:t>		</a:t>
            </a:r>
            <a:r>
              <a:rPr lang="en-US" altLang="zh-CN" sz="2000"/>
              <a:t>memcpy(anResult[nFoundNum++],anQueen,sizeof(anQueen));</a:t>
            </a:r>
            <a:endParaRPr lang="en-US" altLang="zh-CN" sz="2000"/>
          </a:p>
          <a:p>
            <a:pPr eaLnBrk="1" hangingPunct="1">
              <a:buFont typeface="Arial" panose="020B0604020202020204" pitchFamily="34" charset="0"/>
              <a:buNone/>
            </a:pPr>
            <a:r>
              <a:rPr lang="en-US" altLang="zh-CN" sz="2000"/>
              <a:t>		return ;</a:t>
            </a:r>
            <a:endParaRPr lang="en-US" altLang="zh-CN" sz="2000"/>
          </a:p>
          <a:p>
            <a:pPr eaLnBrk="1" hangingPunct="1">
              <a:buFont typeface="Arial" panose="020B0604020202020204" pitchFamily="34" charset="0"/>
              <a:buNone/>
            </a:pPr>
            <a:r>
              <a:rPr lang="en-US" altLang="zh-CN" sz="2000"/>
              <a:t>	}</a:t>
            </a:r>
            <a:endParaRPr lang="en-US" altLang="zh-CN" sz="2000"/>
          </a:p>
          <a:p>
            <a:pPr eaLnBrk="1" hangingPunct="1">
              <a:buFont typeface="Arial" panose="020B0604020202020204" pitchFamily="34" charset="0"/>
              <a:buNone/>
            </a:pPr>
            <a:r>
              <a:rPr lang="en-US" altLang="zh-CN" sz="2000"/>
              <a:t>	for( int i = 0;i &lt; QueenNum; i ++ ) { </a:t>
            </a:r>
            <a:r>
              <a:rPr lang="en-US" altLang="zh-CN" sz="2000">
                <a:solidFill>
                  <a:schemeClr val="accent2"/>
                </a:solidFill>
              </a:rPr>
              <a:t>//</a:t>
            </a:r>
            <a:r>
              <a:rPr lang="zh-CN" altLang="en-US" sz="2000">
                <a:solidFill>
                  <a:schemeClr val="accent2"/>
                </a:solidFill>
              </a:rPr>
              <a:t>尝试第</a:t>
            </a:r>
            <a:r>
              <a:rPr lang="en-US" altLang="zh-CN" sz="2000">
                <a:solidFill>
                  <a:schemeClr val="accent2"/>
                </a:solidFill>
              </a:rPr>
              <a:t>n</a:t>
            </a:r>
            <a:r>
              <a:rPr lang="zh-CN" altLang="en-US" sz="2000">
                <a:solidFill>
                  <a:schemeClr val="accent2"/>
                </a:solidFill>
              </a:rPr>
              <a:t>行所有位置</a:t>
            </a:r>
            <a:endParaRPr lang="zh-CN" altLang="en-US" sz="2000">
              <a:solidFill>
                <a:schemeClr val="accent2"/>
              </a:solidFill>
            </a:endParaRPr>
          </a:p>
          <a:p>
            <a:pPr eaLnBrk="1" hangingPunct="1">
              <a:buFont typeface="Arial" panose="020B0604020202020204" pitchFamily="34" charset="0"/>
              <a:buNone/>
            </a:pPr>
            <a:r>
              <a:rPr lang="zh-CN" altLang="en-US" sz="2000"/>
              <a:t>		</a:t>
            </a:r>
            <a:r>
              <a:rPr lang="en-US" altLang="zh-CN" sz="2000"/>
              <a:t>int j;</a:t>
            </a:r>
            <a:endParaRPr lang="en-US" altLang="zh-CN" sz="2000"/>
          </a:p>
          <a:p>
            <a:pPr eaLnBrk="1" hangingPunct="1">
              <a:buFont typeface="Arial" panose="020B0604020202020204" pitchFamily="34" charset="0"/>
              <a:buNone/>
            </a:pPr>
            <a:r>
              <a:rPr lang="en-US" altLang="zh-CN" sz="2000"/>
              <a:t>		for( j = 0; j &lt; n; j ++ ) {</a:t>
            </a:r>
            <a:r>
              <a:rPr lang="zh-CN" altLang="en-US" sz="2000">
                <a:solidFill>
                  <a:schemeClr val="accent2"/>
                </a:solidFill>
              </a:rPr>
              <a:t>//j是行、i是列</a:t>
            </a:r>
            <a:endParaRPr lang="en-US" altLang="zh-CN" sz="2000"/>
          </a:p>
          <a:p>
            <a:pPr eaLnBrk="1" hangingPunct="1">
              <a:buFont typeface="Arial" panose="020B0604020202020204" pitchFamily="34" charset="0"/>
              <a:buNone/>
            </a:pPr>
            <a:r>
              <a:rPr lang="en-US" altLang="zh-CN" sz="2000">
                <a:solidFill>
                  <a:schemeClr val="accent2"/>
                </a:solidFill>
              </a:rPr>
              <a:t>		//</a:t>
            </a:r>
            <a:r>
              <a:rPr lang="zh-CN" altLang="en-US" sz="2000">
                <a:solidFill>
                  <a:schemeClr val="accent2"/>
                </a:solidFill>
              </a:rPr>
              <a:t>对每个位置，判断是否和已经摆好的皇后冲突</a:t>
            </a:r>
            <a:r>
              <a:rPr lang="zh-CN" altLang="en-US" sz="2000"/>
              <a:t>	</a:t>
            </a:r>
            <a:endParaRPr lang="zh-CN" altLang="en-US" sz="2000"/>
          </a:p>
          <a:p>
            <a:pPr eaLnBrk="1" hangingPunct="1">
              <a:buFont typeface="Arial" panose="020B0604020202020204" pitchFamily="34" charset="0"/>
              <a:buNone/>
            </a:pPr>
            <a:r>
              <a:rPr lang="zh-CN" altLang="en-US" sz="2000"/>
              <a:t>			</a:t>
            </a:r>
            <a:r>
              <a:rPr lang="en-US" altLang="zh-CN" sz="2000"/>
              <a:t>if( i == anQueen[j] || </a:t>
            </a:r>
            <a:endParaRPr lang="en-US" altLang="zh-CN" sz="2000"/>
          </a:p>
          <a:p>
            <a:pPr eaLnBrk="1" hangingPunct="1">
              <a:buFont typeface="Arial" panose="020B0604020202020204" pitchFamily="34" charset="0"/>
              <a:buNone/>
            </a:pPr>
            <a:r>
              <a:rPr lang="en-US" altLang="zh-CN" sz="2000"/>
              <a:t>			    abs( i - anQueen[j]) == abs(n - j ))</a:t>
            </a:r>
            <a:endParaRPr lang="en-US" altLang="zh-CN" sz="2000"/>
          </a:p>
          <a:p>
            <a:pPr eaLnBrk="1" hangingPunct="1">
              <a:buFont typeface="Arial" panose="020B0604020202020204" pitchFamily="34" charset="0"/>
              <a:buNone/>
            </a:pPr>
            <a:r>
              <a:rPr lang="en-US" altLang="zh-CN" sz="2000"/>
              <a:t>				break;</a:t>
            </a:r>
            <a:endParaRPr lang="en-US" altLang="zh-CN" sz="2000"/>
          </a:p>
          <a:p>
            <a:pPr eaLnBrk="1" hangingPunct="1">
              <a:buFont typeface="Arial" panose="020B0604020202020204" pitchFamily="34" charset="0"/>
              <a:buNone/>
            </a:pPr>
            <a:r>
              <a:rPr lang="en-US" altLang="zh-CN" sz="2000"/>
              <a:t>		}</a:t>
            </a:r>
            <a:endParaRPr lang="en-US" altLang="zh-CN" sz="2000"/>
          </a:p>
          <a:p>
            <a:pPr eaLnBrk="1" hangingPunct="1">
              <a:buFont typeface="Arial" panose="020B0604020202020204" pitchFamily="34" charset="0"/>
              <a:buNone/>
            </a:pPr>
            <a:r>
              <a:rPr lang="en-US" altLang="zh-CN" sz="2000"/>
              <a:t>		if( j == n ) {</a:t>
            </a:r>
            <a:endParaRPr lang="en-US" altLang="zh-CN" sz="2000"/>
          </a:p>
          <a:p>
            <a:pPr eaLnBrk="1" hangingPunct="1">
              <a:buFont typeface="Arial" panose="020B0604020202020204" pitchFamily="34" charset="0"/>
              <a:buNone/>
            </a:pPr>
            <a:r>
              <a:rPr lang="en-US" altLang="zh-CN" sz="2000">
                <a:solidFill>
                  <a:schemeClr val="accent2"/>
                </a:solidFill>
              </a:rPr>
              <a:t>		//</a:t>
            </a:r>
            <a:r>
              <a:rPr lang="zh-CN" altLang="en-US" sz="2000">
                <a:solidFill>
                  <a:schemeClr val="accent2"/>
                </a:solidFill>
              </a:rPr>
              <a:t>如果没有冲突，则第</a:t>
            </a:r>
            <a:r>
              <a:rPr lang="en-US" altLang="zh-CN" sz="2000">
                <a:solidFill>
                  <a:schemeClr val="accent2"/>
                </a:solidFill>
              </a:rPr>
              <a:t>n</a:t>
            </a:r>
            <a:r>
              <a:rPr lang="zh-CN" altLang="en-US" sz="2000">
                <a:solidFill>
                  <a:schemeClr val="accent2"/>
                </a:solidFill>
              </a:rPr>
              <a:t>行摆好了，记下来，再摆第</a:t>
            </a:r>
            <a:r>
              <a:rPr lang="en-US" altLang="zh-CN" sz="2000">
                <a:solidFill>
                  <a:schemeClr val="accent2"/>
                </a:solidFill>
              </a:rPr>
              <a:t>n+1</a:t>
            </a:r>
            <a:r>
              <a:rPr lang="zh-CN" altLang="en-US" sz="2000">
                <a:solidFill>
                  <a:schemeClr val="accent2"/>
                </a:solidFill>
              </a:rPr>
              <a:t>行	</a:t>
            </a:r>
            <a:r>
              <a:rPr lang="zh-CN" altLang="en-US" sz="2000"/>
              <a:t>			</a:t>
            </a:r>
            <a:r>
              <a:rPr lang="en-US" altLang="zh-CN" sz="2000"/>
              <a:t>anQueen[n] = i;</a:t>
            </a:r>
            <a:endParaRPr lang="en-US" altLang="zh-CN" sz="2000"/>
          </a:p>
          <a:p>
            <a:pPr eaLnBrk="1" hangingPunct="1">
              <a:buFont typeface="Arial" panose="020B0604020202020204" pitchFamily="34" charset="0"/>
              <a:buNone/>
            </a:pPr>
            <a:r>
              <a:rPr lang="en-US" altLang="zh-CN" sz="2000"/>
              <a:t>			Queen(n+1);</a:t>
            </a:r>
            <a:endParaRPr lang="en-US" altLang="zh-CN" sz="2000"/>
          </a:p>
          <a:p>
            <a:pPr eaLnBrk="1" hangingPunct="1">
              <a:buFont typeface="Arial" panose="020B0604020202020204" pitchFamily="34" charset="0"/>
              <a:buNone/>
            </a:pPr>
            <a:r>
              <a:rPr lang="en-US" altLang="zh-CN" sz="2000"/>
              <a:t>		}</a:t>
            </a:r>
            <a:endParaRPr lang="en-US" altLang="zh-CN" sz="2000"/>
          </a:p>
          <a:p>
            <a:pPr eaLnBrk="1" hangingPunct="1">
              <a:buFont typeface="Arial" panose="020B0604020202020204" pitchFamily="34" charset="0"/>
              <a:buNone/>
            </a:pPr>
            <a:r>
              <a:rPr lang="en-US" altLang="zh-CN" sz="2000"/>
              <a:t>	}</a:t>
            </a:r>
            <a:endParaRPr lang="en-US" altLang="zh-CN" sz="2000"/>
          </a:p>
          <a:p>
            <a:pPr eaLnBrk="1" hangingPunct="1">
              <a:buFont typeface="Arial" panose="020B0604020202020204" pitchFamily="34" charset="0"/>
              <a:buNone/>
            </a:pPr>
            <a:r>
              <a:rPr lang="en-US" altLang="zh-CN" sz="2000"/>
              <a:t>}</a:t>
            </a:r>
            <a:endParaRPr lang="en-US" altLang="zh-CN" sz="2000"/>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Header Comment</a:t>
            </a:r>
            <a:endParaRPr lang="en-US" dirty="0"/>
          </a:p>
        </p:txBody>
      </p:sp>
      <p:sp>
        <p:nvSpPr>
          <p:cNvPr id="18434" name="Content Placeholder 1"/>
          <p:cNvSpPr>
            <a:spLocks noGrp="1"/>
          </p:cNvSpPr>
          <p:nvPr>
            <p:ph idx="1"/>
          </p:nvPr>
        </p:nvSpPr>
        <p:spPr/>
        <p:txBody>
          <a:bodyPr/>
          <a:lstStyle/>
          <a:p>
            <a:r>
              <a:rPr lang="en-US"/>
              <a:t>Comment What (high level) and How</a:t>
            </a:r>
            <a:endParaRPr lang="en-US"/>
          </a:p>
          <a:p>
            <a:r>
              <a:rPr lang="en-US"/>
              <a:t>Use consistent format</a:t>
            </a:r>
            <a:endParaRPr lang="en-US"/>
          </a:p>
          <a:p>
            <a:r>
              <a:rPr lang="en-US"/>
              <a:t>Document owner, important changes</a:t>
            </a:r>
            <a:endParaRPr lang="en-US"/>
          </a:p>
          <a:p>
            <a:r>
              <a:rPr lang="en-US"/>
              <a:t>Keep other detail information in check-in comments</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In-body comment</a:t>
            </a:r>
            <a:endParaRPr lang="en-US" dirty="0"/>
          </a:p>
        </p:txBody>
      </p:sp>
      <p:sp>
        <p:nvSpPr>
          <p:cNvPr id="19458" name="Content Placeholder 1"/>
          <p:cNvSpPr>
            <a:spLocks noGrp="1"/>
          </p:cNvSpPr>
          <p:nvPr>
            <p:ph idx="1"/>
          </p:nvPr>
        </p:nvSpPr>
        <p:spPr/>
        <p:txBody>
          <a:bodyPr>
            <a:normAutofit/>
          </a:bodyPr>
          <a:lstStyle/>
          <a:p>
            <a:r>
              <a:rPr lang="en-US" sz="2400" dirty="0"/>
              <a:t>Comment How, not What</a:t>
            </a:r>
            <a:endParaRPr lang="en-US" sz="2400" dirty="0"/>
          </a:p>
          <a:p>
            <a:pPr lvl="1"/>
            <a:r>
              <a:rPr lang="en-US" sz="2000" dirty="0"/>
              <a:t>sparse enough that you only notice them when you need them, </a:t>
            </a:r>
            <a:endParaRPr lang="en-US" sz="2000" dirty="0"/>
          </a:p>
          <a:p>
            <a:pPr lvl="1"/>
            <a:r>
              <a:rPr lang="en-US" sz="2000" dirty="0"/>
              <a:t>but detailed enough that they make the surprises apparent. </a:t>
            </a:r>
            <a:endParaRPr lang="en-US" sz="2000" dirty="0"/>
          </a:p>
          <a:p>
            <a:r>
              <a:rPr lang="en-US" sz="2400" dirty="0"/>
              <a:t>Avoid common knowledge</a:t>
            </a:r>
            <a:endParaRPr lang="en-US" sz="2400" dirty="0"/>
          </a:p>
          <a:p>
            <a:pPr lvl="1"/>
            <a:r>
              <a:rPr lang="en-US" sz="2000" dirty="0"/>
              <a:t>don't tell us about common language features, standard library functions, </a:t>
            </a:r>
            <a:endParaRPr lang="en-US" sz="2000" dirty="0"/>
          </a:p>
          <a:p>
            <a:pPr lvl="1"/>
            <a:r>
              <a:rPr lang="en-US" sz="2000" dirty="0"/>
              <a:t>or standard idioms like iteration.  </a:t>
            </a:r>
            <a:endParaRPr lang="en-US" sz="2000" dirty="0"/>
          </a:p>
          <a:p>
            <a:pPr lvl="1"/>
            <a:r>
              <a:rPr lang="en-US" sz="2000" dirty="0"/>
              <a:t>Dev can get such information from the code itself</a:t>
            </a:r>
            <a:endParaRPr lang="en-US" sz="2000" dirty="0"/>
          </a:p>
          <a:p>
            <a:r>
              <a:rPr lang="en-US" sz="2400" dirty="0"/>
              <a:t>Comment style in language Text book is different from Comment Style in product</a:t>
            </a:r>
            <a:endParaRPr lang="en-US" sz="2400" dirty="0"/>
          </a:p>
          <a:p>
            <a:pPr lvl="1"/>
            <a:r>
              <a:rPr lang="en-US" sz="2000" dirty="0"/>
              <a:t>Text book: explain basic ideas, as part of teaching</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Effect transition="in" filter="fade">
                                      <p:cBhvr>
                                        <p:cTn id="7" dur="2000"/>
                                        <p:tgtEl>
                                          <p:spTgt spid="194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58">
                                            <p:txEl>
                                              <p:pRg st="1" end="1"/>
                                            </p:txEl>
                                          </p:spTgt>
                                        </p:tgtEl>
                                        <p:attrNameLst>
                                          <p:attrName>style.visibility</p:attrName>
                                        </p:attrNameLst>
                                      </p:cBhvr>
                                      <p:to>
                                        <p:strVal val="visible"/>
                                      </p:to>
                                    </p:set>
                                    <p:animEffect transition="in" filter="fade">
                                      <p:cBhvr>
                                        <p:cTn id="10" dur="2000"/>
                                        <p:tgtEl>
                                          <p:spTgt spid="194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animEffect transition="in" filter="fade">
                                      <p:cBhvr>
                                        <p:cTn id="13" dur="2000"/>
                                        <p:tgtEl>
                                          <p:spTgt spid="1945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458">
                                            <p:txEl>
                                              <p:pRg st="3" end="3"/>
                                            </p:txEl>
                                          </p:spTgt>
                                        </p:tgtEl>
                                        <p:attrNameLst>
                                          <p:attrName>style.visibility</p:attrName>
                                        </p:attrNameLst>
                                      </p:cBhvr>
                                      <p:to>
                                        <p:strVal val="visible"/>
                                      </p:to>
                                    </p:set>
                                    <p:animEffect transition="in" filter="fade">
                                      <p:cBhvr>
                                        <p:cTn id="18" dur="2000"/>
                                        <p:tgtEl>
                                          <p:spTgt spid="1945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58">
                                            <p:txEl>
                                              <p:pRg st="4" end="4"/>
                                            </p:txEl>
                                          </p:spTgt>
                                        </p:tgtEl>
                                        <p:attrNameLst>
                                          <p:attrName>style.visibility</p:attrName>
                                        </p:attrNameLst>
                                      </p:cBhvr>
                                      <p:to>
                                        <p:strVal val="visible"/>
                                      </p:to>
                                    </p:set>
                                    <p:animEffect transition="in" filter="fade">
                                      <p:cBhvr>
                                        <p:cTn id="21" dur="2000"/>
                                        <p:tgtEl>
                                          <p:spTgt spid="194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458">
                                            <p:txEl>
                                              <p:pRg st="5" end="5"/>
                                            </p:txEl>
                                          </p:spTgt>
                                        </p:tgtEl>
                                        <p:attrNameLst>
                                          <p:attrName>style.visibility</p:attrName>
                                        </p:attrNameLst>
                                      </p:cBhvr>
                                      <p:to>
                                        <p:strVal val="visible"/>
                                      </p:to>
                                    </p:set>
                                    <p:animEffect transition="in" filter="fade">
                                      <p:cBhvr>
                                        <p:cTn id="24" dur="2000"/>
                                        <p:tgtEl>
                                          <p:spTgt spid="194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458">
                                            <p:txEl>
                                              <p:pRg st="6" end="6"/>
                                            </p:txEl>
                                          </p:spTgt>
                                        </p:tgtEl>
                                        <p:attrNameLst>
                                          <p:attrName>style.visibility</p:attrName>
                                        </p:attrNameLst>
                                      </p:cBhvr>
                                      <p:to>
                                        <p:strVal val="visible"/>
                                      </p:to>
                                    </p:set>
                                    <p:animEffect transition="in" filter="fade">
                                      <p:cBhvr>
                                        <p:cTn id="27" dur="2000"/>
                                        <p:tgtEl>
                                          <p:spTgt spid="1945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458">
                                            <p:txEl>
                                              <p:pRg st="7" end="7"/>
                                            </p:txEl>
                                          </p:spTgt>
                                        </p:tgtEl>
                                        <p:attrNameLst>
                                          <p:attrName>style.visibility</p:attrName>
                                        </p:attrNameLst>
                                      </p:cBhvr>
                                      <p:to>
                                        <p:strVal val="visible"/>
                                      </p:to>
                                    </p:set>
                                    <p:animEffect transition="in" filter="fade">
                                      <p:cBhvr>
                                        <p:cTn id="32" dur="2000"/>
                                        <p:tgtEl>
                                          <p:spTgt spid="1945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458">
                                            <p:txEl>
                                              <p:pRg st="8" end="8"/>
                                            </p:txEl>
                                          </p:spTgt>
                                        </p:tgtEl>
                                        <p:attrNameLst>
                                          <p:attrName>style.visibility</p:attrName>
                                        </p:attrNameLst>
                                      </p:cBhvr>
                                      <p:to>
                                        <p:strVal val="visible"/>
                                      </p:to>
                                    </p:set>
                                    <p:animEffect transition="in" filter="fade">
                                      <p:cBhvr>
                                        <p:cTn id="35" dur="2000"/>
                                        <p:tgtEl>
                                          <p:spTgt spid="194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Design guideline</a:t>
            </a:r>
            <a:endParaRPr lang="en-US" dirty="0"/>
          </a:p>
        </p:txBody>
      </p:sp>
      <p:sp>
        <p:nvSpPr>
          <p:cNvPr id="20482" name="Content Placeholder 1"/>
          <p:cNvSpPr>
            <a:spLocks noGrp="1"/>
          </p:cNvSpPr>
          <p:nvPr>
            <p:ph idx="1"/>
          </p:nvPr>
        </p:nvSpPr>
        <p:spPr/>
        <p:txBody>
          <a:bodyPr>
            <a:normAutofit lnSpcReduction="10000"/>
          </a:bodyPr>
          <a:lstStyle/>
          <a:p>
            <a:r>
              <a:rPr lang="en-US" dirty="0"/>
              <a:t>Function</a:t>
            </a:r>
            <a:endParaRPr lang="en-US" dirty="0"/>
          </a:p>
          <a:p>
            <a:pPr lvl="1"/>
            <a:r>
              <a:rPr lang="en-US" dirty="0"/>
              <a:t>Do one thing, do it well</a:t>
            </a:r>
            <a:endParaRPr lang="en-US" dirty="0"/>
          </a:p>
          <a:p>
            <a:pPr lvl="1"/>
            <a:r>
              <a:rPr lang="zh-CN" altLang="en-US" dirty="0">
                <a:hlinkClick r:id="rId1"/>
              </a:rPr>
              <a:t>判断闰年的逻辑</a:t>
            </a:r>
            <a:endParaRPr lang="en-US" dirty="0"/>
          </a:p>
          <a:p>
            <a:r>
              <a:rPr lang="en-US" dirty="0"/>
              <a:t>Error handling</a:t>
            </a:r>
            <a:endParaRPr lang="en-US" dirty="0"/>
          </a:p>
          <a:p>
            <a:pPr lvl="1"/>
            <a:r>
              <a:rPr lang="en-US" dirty="0"/>
              <a:t>Parameter</a:t>
            </a:r>
            <a:endParaRPr lang="en-US" dirty="0"/>
          </a:p>
          <a:p>
            <a:pPr lvl="1"/>
            <a:r>
              <a:rPr lang="en-US" dirty="0"/>
              <a:t>Assertion</a:t>
            </a:r>
            <a:endParaRPr lang="en-US" dirty="0"/>
          </a:p>
          <a:p>
            <a:pPr lvl="1"/>
            <a:r>
              <a:rPr lang="en-US" dirty="0"/>
              <a:t>Exception handling</a:t>
            </a:r>
            <a:endParaRPr lang="en-US" dirty="0"/>
          </a:p>
          <a:p>
            <a:r>
              <a:rPr lang="en-US" dirty="0"/>
              <a:t>Threading</a:t>
            </a:r>
            <a:endParaRPr lang="en-US" dirty="0"/>
          </a:p>
          <a:p>
            <a:r>
              <a:rPr lang="en-US" dirty="0"/>
              <a:t>Performance</a:t>
            </a:r>
            <a:endParaRPr lang="en-US" dirty="0"/>
          </a:p>
          <a:p>
            <a:r>
              <a:rPr lang="en-US" dirty="0"/>
              <a:t>Security</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ea typeface="宋体" panose="02010600030101010101" pitchFamily="2" charset="-122"/>
              </a:rPr>
              <a:t>Coding Standard Discussion</a:t>
            </a:r>
            <a:endParaRPr lang="en-US" altLang="zh-CN">
              <a:ea typeface="宋体" panose="02010600030101010101" pitchFamily="2" charset="-122"/>
            </a:endParaRPr>
          </a:p>
        </p:txBody>
      </p:sp>
      <p:sp>
        <p:nvSpPr>
          <p:cNvPr id="39939" name="Rectangle 3"/>
          <p:cNvSpPr>
            <a:spLocks noGrp="1" noChangeArrowheads="1"/>
          </p:cNvSpPr>
          <p:nvPr>
            <p:ph idx="1"/>
          </p:nvPr>
        </p:nvSpPr>
        <p:spPr/>
        <p:txBody>
          <a:bodyPr/>
          <a:lstStyle/>
          <a:p>
            <a:pPr eaLnBrk="1" hangingPunct="1"/>
            <a:r>
              <a:rPr lang="en-US" altLang="zh-CN" sz="2600" dirty="0">
                <a:ea typeface="宋体" panose="02010600030101010101" pitchFamily="2" charset="-122"/>
              </a:rPr>
              <a:t>Why Hungarian? Why not?</a:t>
            </a:r>
            <a:endParaRPr lang="en-US" altLang="zh-CN" sz="2600" dirty="0">
              <a:ea typeface="宋体" panose="02010600030101010101" pitchFamily="2" charset="-122"/>
            </a:endParaRPr>
          </a:p>
          <a:p>
            <a:pPr lvl="1" eaLnBrk="1" hangingPunct="1"/>
            <a:r>
              <a:rPr lang="en-US" altLang="zh-CN" sz="2200" dirty="0">
                <a:ea typeface="宋体" panose="02010600030101010101" pitchFamily="2" charset="-122"/>
              </a:rPr>
              <a:t>Strong type/weak type</a:t>
            </a:r>
            <a:endParaRPr lang="en-US" altLang="zh-CN" sz="2200" dirty="0">
              <a:ea typeface="宋体" panose="02010600030101010101" pitchFamily="2" charset="-122"/>
            </a:endParaRPr>
          </a:p>
          <a:p>
            <a:pPr eaLnBrk="1" hangingPunct="1"/>
            <a:r>
              <a:rPr lang="en-US" altLang="zh-CN" sz="2600" dirty="0">
                <a:ea typeface="宋体" panose="02010600030101010101" pitchFamily="2" charset="-122"/>
              </a:rPr>
              <a:t>Error handling</a:t>
            </a:r>
            <a:endParaRPr lang="en-US" altLang="zh-CN" sz="2600" dirty="0">
              <a:ea typeface="宋体" panose="02010600030101010101" pitchFamily="2" charset="-122"/>
            </a:endParaRPr>
          </a:p>
          <a:p>
            <a:pPr lvl="1" eaLnBrk="1" hangingPunct="1"/>
            <a:r>
              <a:rPr lang="en-US" altLang="zh-CN" sz="2200" dirty="0">
                <a:ea typeface="宋体" panose="02010600030101010101" pitchFamily="2" charset="-122"/>
              </a:rPr>
              <a:t>Parameter – check</a:t>
            </a:r>
            <a:endParaRPr lang="en-US" altLang="zh-CN" sz="2200" dirty="0">
              <a:ea typeface="宋体" panose="02010600030101010101" pitchFamily="2" charset="-122"/>
            </a:endParaRPr>
          </a:p>
          <a:p>
            <a:pPr lvl="1" eaLnBrk="1" hangingPunct="1"/>
            <a:r>
              <a:rPr lang="en-US" altLang="zh-CN" sz="2200" dirty="0">
                <a:ea typeface="宋体" panose="02010600030101010101" pitchFamily="2" charset="-122"/>
              </a:rPr>
              <a:t>Assert</a:t>
            </a:r>
            <a:endParaRPr lang="en-US" altLang="zh-CN" sz="2200" dirty="0">
              <a:ea typeface="宋体" panose="02010600030101010101" pitchFamily="2" charset="-122"/>
            </a:endParaRPr>
          </a:p>
          <a:p>
            <a:pPr lvl="2" eaLnBrk="1" hangingPunct="1"/>
            <a:r>
              <a:rPr lang="en-US" altLang="zh-CN" sz="2100" dirty="0">
                <a:ea typeface="宋体" panose="02010600030101010101" pitchFamily="2" charset="-122"/>
              </a:rPr>
              <a:t>Debug build can be 3x slower than retail build.</a:t>
            </a:r>
            <a:endParaRPr lang="en-US" altLang="zh-CN" sz="2100" dirty="0">
              <a:ea typeface="宋体" panose="02010600030101010101" pitchFamily="2" charset="-122"/>
            </a:endParaRPr>
          </a:p>
          <a:p>
            <a:pPr lvl="1" eaLnBrk="1" hangingPunct="1"/>
            <a:r>
              <a:rPr lang="en-US" altLang="zh-CN" sz="2200" dirty="0">
                <a:ea typeface="宋体" panose="02010600030101010101" pitchFamily="2" charset="-122"/>
              </a:rPr>
              <a:t>Crash or work around it?</a:t>
            </a:r>
            <a:endParaRPr lang="en-US" altLang="zh-CN" sz="2200" dirty="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Code Review</a:t>
            </a:r>
            <a:endParaRPr lang="en-US" dirty="0"/>
          </a:p>
        </p:txBody>
      </p:sp>
      <p:graphicFrame>
        <p:nvGraphicFramePr>
          <p:cNvPr id="4" name="Content Placeholder 3"/>
          <p:cNvGraphicFramePr>
            <a:graphicFrameLocks noGrp="1"/>
          </p:cNvGraphicFramePr>
          <p:nvPr>
            <p:ph idx="1"/>
          </p:nvPr>
        </p:nvGraphicFramePr>
        <p:xfrm>
          <a:off x="1981200" y="1774825"/>
          <a:ext cx="8229600" cy="5000626"/>
        </p:xfrm>
        <a:graphic>
          <a:graphicData uri="http://schemas.openxmlformats.org/drawingml/2006/table">
            <a:tbl>
              <a:tblPr/>
              <a:tblGrid>
                <a:gridCol w="2743200"/>
                <a:gridCol w="2743200"/>
                <a:gridCol w="2743200"/>
              </a:tblGrid>
              <a:tr h="341313">
                <a:tc>
                  <a:txBody>
                    <a:bodyPr/>
                    <a:lstStyle/>
                    <a:p>
                      <a:pPr marL="0" marR="0" lvl="0" indent="0" algn="ctr" defTabSz="914400" rtl="0" eaLnBrk="1" fontAlgn="base" latinLnBrk="0" hangingPunct="1">
                        <a:lnSpc>
                          <a:spcPts val="1500"/>
                        </a:lnSpc>
                        <a:spcBef>
                          <a:spcPct val="0"/>
                        </a:spcBef>
                        <a:spcAft>
                          <a:spcPct val="0"/>
                        </a:spcAft>
                        <a:buClrTx/>
                        <a:buSzTx/>
                        <a:buFontTx/>
                        <a:buNone/>
                      </a:pP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名</a:t>
                      </a:r>
                      <a:r>
                        <a:rPr kumimoji="0" lang="en-US"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  </a:t>
                      </a: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称</a:t>
                      </a:r>
                      <a:endParaRPr kumimoji="0" lang="en-US" sz="2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500"/>
                        </a:lnSpc>
                        <a:spcBef>
                          <a:spcPct val="0"/>
                        </a:spcBef>
                        <a:spcAft>
                          <a:spcPct val="0"/>
                        </a:spcAft>
                        <a:buClrTx/>
                        <a:buSzTx/>
                        <a:buFontTx/>
                        <a:buNone/>
                      </a:pP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形</a:t>
                      </a:r>
                      <a:r>
                        <a:rPr kumimoji="0" lang="en-US"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  </a:t>
                      </a: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式</a:t>
                      </a:r>
                      <a:endParaRPr kumimoji="0" lang="en-US" sz="2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500"/>
                        </a:lnSpc>
                        <a:spcBef>
                          <a:spcPct val="0"/>
                        </a:spcBef>
                        <a:spcAft>
                          <a:spcPct val="0"/>
                        </a:spcAft>
                        <a:buClrTx/>
                        <a:buSzTx/>
                        <a:buFontTx/>
                        <a:buNone/>
                      </a:pP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目</a:t>
                      </a:r>
                      <a:r>
                        <a:rPr kumimoji="0" lang="en-US"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  </a:t>
                      </a:r>
                      <a:r>
                        <a:rPr kumimoji="0" lang="zh-CN" sz="2000" b="1" i="0" u="none" strike="noStrike" cap="none" normalizeH="0" baseline="0">
                          <a:ln>
                            <a:noFill/>
                          </a:ln>
                          <a:solidFill>
                            <a:srgbClr val="FFFFFF"/>
                          </a:solidFill>
                          <a:effectLst/>
                          <a:latin typeface="Arial" panose="020B0604020202020204" pitchFamily="34" charset="0"/>
                          <a:ea typeface="黑体" panose="02010609060101010101" pitchFamily="49" charset="-122"/>
                          <a:cs typeface="Times New Roman" panose="02020603050405020304" pitchFamily="18" charset="0"/>
                        </a:rPr>
                        <a:t>的</a:t>
                      </a:r>
                      <a:endParaRPr kumimoji="0" lang="en-US" sz="2800" b="1" i="0" u="none" strike="noStrike" cap="none" normalizeH="0" baseline="0">
                        <a:ln>
                          <a:noFill/>
                        </a:ln>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525588">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dirty="0">
                          <a:ln>
                            <a:noFill/>
                          </a:ln>
                          <a:solidFill>
                            <a:srgbClr val="000000"/>
                          </a:solidFill>
                          <a:effectLst/>
                          <a:latin typeface="Times New Roman" panose="02020603050405020304" pitchFamily="18" charset="0"/>
                          <a:ea typeface="楷体_GB2312"/>
                          <a:cs typeface="Times New Roman" panose="02020603050405020304" pitchFamily="18" charset="0"/>
                        </a:rPr>
                        <a:t>自我复审</a:t>
                      </a: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a:cs typeface="Times New Roman" panose="02020603050405020304" pitchFamily="18" charset="0"/>
                        </a:rPr>
                        <a:t> (self review)</a:t>
                      </a:r>
                      <a:endParaRPr kumimoji="0" lang="en-US" sz="1800" b="0" i="0" u="none" strike="noStrike" cap="none" normalizeH="0" baseline="0" dirty="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自己</a:t>
                      </a:r>
                      <a:r>
                        <a:rPr kumimoji="0" lang="en-US"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 vs. </a:t>
                      </a: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自己</a:t>
                      </a:r>
                      <a:endParaRPr kumimoji="0" lang="en-US" sz="1800" b="0" i="0" u="none" strike="noStrike" cap="none" normalizeH="0" baseline="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just" defTabSz="914400" rtl="0" eaLnBrk="1" fontAlgn="base" latinLnBrk="0" hangingPunct="1">
                        <a:lnSpc>
                          <a:spcPct val="100000"/>
                        </a:lnSpc>
                        <a:spcBef>
                          <a:spcPts val="150"/>
                        </a:spcBef>
                        <a:spcAft>
                          <a:spcPts val="150"/>
                        </a:spcAft>
                        <a:buClrTx/>
                        <a:buSzTx/>
                        <a:buFontTx/>
                        <a:buNone/>
                      </a:pPr>
                      <a:r>
                        <a:rPr kumimoji="0" lang="zh-CN" sz="20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用同伴复审的标准来要求自己。不一定最有效，因为开发者对自己总是过于自信。如果能持之以恒，则对个人有很大好处</a:t>
                      </a:r>
                      <a:endParaRPr kumimoji="0" lang="en-US" sz="18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41313">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同伴复审</a:t>
                      </a: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 (Peer Review)</a:t>
                      </a:r>
                      <a:endParaRPr kumimoji="0" lang="en-US" sz="1800" b="0" i="0" u="none" strike="noStrike" cap="none" normalizeH="0" baseline="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复审者</a:t>
                      </a:r>
                      <a:r>
                        <a:rPr kumimoji="0" lang="zh-CN" sz="2000" b="0" i="0" u="none" strike="noStrike" cap="none" normalizeH="0" baseline="0">
                          <a:ln>
                            <a:noFill/>
                          </a:ln>
                          <a:solidFill>
                            <a:srgbClr val="000000"/>
                          </a:solidFill>
                          <a:effectLst/>
                          <a:latin typeface="Verdana" panose="020B0604030504040204" pitchFamily="34" charset="0"/>
                          <a:ea typeface="楷体_GB2312"/>
                          <a:cs typeface="Times New Roman" panose="02020603050405020304" pitchFamily="18" charset="0"/>
                        </a:rPr>
                        <a:t> </a:t>
                      </a:r>
                      <a:r>
                        <a:rPr kumimoji="0" lang="en-US"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vs. </a:t>
                      </a: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开发者</a:t>
                      </a:r>
                      <a:endParaRPr kumimoji="0" lang="en-US" sz="1800" b="0" i="0" u="none" strike="noStrike" cap="none" normalizeH="0" baseline="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just" defTabSz="914400" rtl="0" eaLnBrk="1" fontAlgn="base" latinLnBrk="0" hangingPunct="1">
                        <a:lnSpc>
                          <a:spcPts val="1200"/>
                        </a:lnSpc>
                        <a:spcBef>
                          <a:spcPts val="150"/>
                        </a:spcBef>
                        <a:spcAft>
                          <a:spcPts val="150"/>
                        </a:spcAft>
                        <a:buClrTx/>
                        <a:buSzTx/>
                        <a:buFontTx/>
                        <a:buNone/>
                      </a:pPr>
                      <a:r>
                        <a:rPr kumimoji="0" lang="zh-CN" sz="2000" b="0" i="0" u="none" strike="noStrike" cap="none" normalizeH="0" baseline="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简便易行</a:t>
                      </a:r>
                      <a:endParaRPr kumimoji="0" lang="en-US" sz="1800" b="0" i="0" u="none" strike="noStrike" cap="none" normalizeH="0" baseline="0">
                        <a:ln>
                          <a:noFill/>
                        </a:ln>
                        <a:solidFill>
                          <a:srgbClr val="000000"/>
                        </a:solidFill>
                        <a:effectLst/>
                        <a:latin typeface="Arial" panose="020B0604020202020204" pitchFamily="34" charset="0"/>
                        <a:ea typeface="黑体" panose="02010609060101010101" pitchFamily="49"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2330450">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团队复审</a:t>
                      </a: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 (Team</a:t>
                      </a:r>
                      <a:r>
                        <a:rPr kumimoji="0" lang="zh-CN" altLang="en-US"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 </a:t>
                      </a: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Review)</a:t>
                      </a:r>
                      <a:endParaRPr kumimoji="0" lang="en-US" sz="1800" b="0" i="0" u="none" strike="noStrike" cap="none" normalizeH="0" baseline="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just" defTabSz="914400" rtl="0" eaLnBrk="1" fontAlgn="base" latinLnBrk="0" hangingPunct="1">
                        <a:lnSpc>
                          <a:spcPts val="1400"/>
                        </a:lnSpc>
                        <a:spcBef>
                          <a:spcPts val="1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团队</a:t>
                      </a:r>
                      <a:r>
                        <a:rPr kumimoji="0" lang="en-US"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 vs. </a:t>
                      </a:r>
                      <a:r>
                        <a:rPr kumimoji="0" lang="zh-CN" sz="2000" b="0" i="0" u="none" strike="noStrike" cap="none" normalizeH="0" baseline="0">
                          <a:ln>
                            <a:noFill/>
                          </a:ln>
                          <a:solidFill>
                            <a:srgbClr val="000000"/>
                          </a:solidFill>
                          <a:effectLst/>
                          <a:latin typeface="Times New Roman" panose="02020603050405020304" pitchFamily="18" charset="0"/>
                          <a:ea typeface="楷体_GB2312"/>
                          <a:cs typeface="Times New Roman" panose="02020603050405020304" pitchFamily="18" charset="0"/>
                        </a:rPr>
                        <a:t>开发者</a:t>
                      </a:r>
                      <a:endParaRPr kumimoji="0" lang="en-US" sz="1800" b="0" i="0" u="none" strike="noStrike" cap="none" normalizeH="0" baseline="0">
                        <a:ln>
                          <a:noFill/>
                        </a:ln>
                        <a:solidFill>
                          <a:srgbClr val="000000"/>
                        </a:solidFill>
                        <a:effectLst/>
                        <a:latin typeface="Verdana" panose="020B060403050404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ts val="150"/>
                        </a:spcBef>
                        <a:spcAft>
                          <a:spcPts val="150"/>
                        </a:spcAft>
                        <a:buClrTx/>
                        <a:buSzTx/>
                        <a:buFontTx/>
                        <a:buNone/>
                      </a:pPr>
                      <a:r>
                        <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有比较严格的规定和流程，用于关键的代码，以及复审后不再更新的代码。</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ts val="150"/>
                        </a:spcBef>
                        <a:spcAft>
                          <a:spcPts val="150"/>
                        </a:spcAft>
                        <a:buClrTx/>
                        <a:buSzTx/>
                        <a:buFontTx/>
                        <a:buNone/>
                      </a:pPr>
                      <a:r>
                        <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覆盖率高</a:t>
                      </a:r>
                      <a:r>
                        <a:rPr kumimoji="0" lang="en-US" altLang="zh-CN"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有很多双眼睛盯着程序。但是有可能效率不高（全体人员都要到会）</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复审应该多严格？</a:t>
            </a:r>
            <a:endParaRPr lang="en-US" dirty="0"/>
          </a:p>
        </p:txBody>
      </p:sp>
      <p:sp>
        <p:nvSpPr>
          <p:cNvPr id="23554" name="Content Placeholder 1"/>
          <p:cNvSpPr>
            <a:spLocks noGrp="1"/>
          </p:cNvSpPr>
          <p:nvPr>
            <p:ph idx="1"/>
          </p:nvPr>
        </p:nvSpPr>
        <p:spPr/>
        <p:txBody>
          <a:bodyPr>
            <a:normAutofit/>
          </a:bodyPr>
          <a:lstStyle/>
          <a:p>
            <a:r>
              <a:rPr lang="zh-CN" altLang="en-US" dirty="0"/>
              <a:t>完美主义的复审？ 大发脾气的复审？</a:t>
            </a:r>
            <a:endParaRPr lang="en-US" altLang="zh-CN" dirty="0"/>
          </a:p>
          <a:p>
            <a:pPr lvl="1"/>
            <a:r>
              <a:rPr lang="zh-CN" altLang="en-US" dirty="0"/>
              <a:t>例子 </a:t>
            </a:r>
            <a:r>
              <a:rPr lang="en-US" altLang="zh-CN" dirty="0">
                <a:hlinkClick r:id="rId1"/>
              </a:rPr>
              <a:t>Linus </a:t>
            </a:r>
            <a:r>
              <a:rPr lang="en-US" altLang="zh-CN" dirty="0" err="1">
                <a:hlinkClick r:id="rId1"/>
              </a:rPr>
              <a:t>Torvals</a:t>
            </a:r>
            <a:r>
              <a:rPr lang="en-US" altLang="zh-CN" dirty="0">
                <a:hlinkClick r:id="rId1"/>
              </a:rPr>
              <a:t> </a:t>
            </a:r>
            <a:r>
              <a:rPr lang="zh-CN" altLang="en-US" dirty="0">
                <a:hlinkClick r:id="rId1"/>
              </a:rPr>
              <a:t>对于注释的格式大发雷霆</a:t>
            </a:r>
            <a:r>
              <a:rPr lang="zh-CN" altLang="en-US" dirty="0"/>
              <a:t>   </a:t>
            </a:r>
            <a:r>
              <a:rPr lang="en-US" altLang="zh-CN" dirty="0">
                <a:hlinkClick r:id="rId2"/>
              </a:rPr>
              <a:t>link</a:t>
            </a:r>
            <a:endParaRPr lang="en-US" altLang="zh-CN" dirty="0"/>
          </a:p>
          <a:p>
            <a:pPr lvl="1"/>
            <a:r>
              <a:rPr lang="zh-CN" altLang="en-US" dirty="0"/>
              <a:t>课堂讨论：如果你是开发者</a:t>
            </a:r>
            <a:r>
              <a:rPr lang="en-US" altLang="zh-CN" dirty="0"/>
              <a:t>/</a:t>
            </a:r>
            <a:r>
              <a:rPr lang="zh-CN" altLang="en-US" dirty="0"/>
              <a:t>复审者，你怎么办？</a:t>
            </a:r>
            <a:endParaRPr lang="en-US" altLang="zh-CN" dirty="0"/>
          </a:p>
          <a:p>
            <a:pPr marL="457200" lvl="1" indent="0">
              <a:buNone/>
            </a:pPr>
            <a:endParaRPr lang="en-US" altLang="zh-CN" dirty="0"/>
          </a:p>
          <a:p>
            <a:r>
              <a:rPr lang="zh-CN" altLang="en-US" dirty="0"/>
              <a:t>如果复审者没有发现任何错误，这个代码复审还有价值么？</a:t>
            </a:r>
            <a:endParaRPr lang="en-US" altLang="zh-CN" dirty="0"/>
          </a:p>
          <a:p>
            <a:r>
              <a:rPr lang="zh-CN" altLang="en-US" dirty="0"/>
              <a:t>有</a:t>
            </a:r>
            <a:endParaRPr lang="en-US" dirty="0"/>
          </a:p>
          <a:p>
            <a:pPr lvl="1"/>
            <a:r>
              <a:rPr lang="zh-CN" altLang="en-US" dirty="0"/>
              <a:t>让你把所有相关文档都准备好</a:t>
            </a:r>
            <a:endParaRPr lang="en-US" altLang="zh-CN" dirty="0"/>
          </a:p>
          <a:p>
            <a:pPr lvl="1"/>
            <a:r>
              <a:rPr lang="zh-CN" altLang="en-US" dirty="0"/>
              <a:t>分享了知识</a:t>
            </a:r>
            <a:endParaRPr lang="en-US" dirty="0"/>
          </a:p>
          <a:p>
            <a:pPr lvl="1"/>
            <a:r>
              <a:rPr lang="zh-CN" altLang="en-US" dirty="0"/>
              <a:t>别人学到了很多（多于你讲的话）</a:t>
            </a:r>
            <a:endParaRPr lang="en-US" dirty="0"/>
          </a:p>
          <a:p>
            <a:pPr lvl="1"/>
            <a:r>
              <a:rPr lang="zh-CN" altLang="en-US" dirty="0"/>
              <a:t>当给别人描述代码逻辑时，很多人意识到了自己的错误。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transition="in" filter="fade">
                                      <p:cBhvr>
                                        <p:cTn id="7" dur="2000"/>
                                        <p:tgtEl>
                                          <p:spTgt spid="2355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4">
                                            <p:txEl>
                                              <p:pRg st="1" end="1"/>
                                            </p:txEl>
                                          </p:spTgt>
                                        </p:tgtEl>
                                        <p:attrNameLst>
                                          <p:attrName>style.visibility</p:attrName>
                                        </p:attrNameLst>
                                      </p:cBhvr>
                                      <p:to>
                                        <p:strVal val="visible"/>
                                      </p:to>
                                    </p:set>
                                    <p:animEffect transition="in" filter="fade">
                                      <p:cBhvr>
                                        <p:cTn id="10" dur="2000"/>
                                        <p:tgtEl>
                                          <p:spTgt spid="2355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animEffect transition="in" filter="fade">
                                      <p:cBhvr>
                                        <p:cTn id="13" dur="2000"/>
                                        <p:tgtEl>
                                          <p:spTgt spid="2355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554">
                                            <p:txEl>
                                              <p:pRg st="4" end="4"/>
                                            </p:txEl>
                                          </p:spTgt>
                                        </p:tgtEl>
                                        <p:attrNameLst>
                                          <p:attrName>style.visibility</p:attrName>
                                        </p:attrNameLst>
                                      </p:cBhvr>
                                      <p:to>
                                        <p:strVal val="visible"/>
                                      </p:to>
                                    </p:set>
                                    <p:animEffect transition="in" filter="fade">
                                      <p:cBhvr>
                                        <p:cTn id="18" dur="2000"/>
                                        <p:tgtEl>
                                          <p:spTgt spid="2355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554">
                                            <p:txEl>
                                              <p:pRg st="5" end="5"/>
                                            </p:txEl>
                                          </p:spTgt>
                                        </p:tgtEl>
                                        <p:attrNameLst>
                                          <p:attrName>style.visibility</p:attrName>
                                        </p:attrNameLst>
                                      </p:cBhvr>
                                      <p:to>
                                        <p:strVal val="visible"/>
                                      </p:to>
                                    </p:set>
                                    <p:animEffect transition="in" filter="fade">
                                      <p:cBhvr>
                                        <p:cTn id="23" dur="2000"/>
                                        <p:tgtEl>
                                          <p:spTgt spid="2355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554">
                                            <p:txEl>
                                              <p:pRg st="6" end="6"/>
                                            </p:txEl>
                                          </p:spTgt>
                                        </p:tgtEl>
                                        <p:attrNameLst>
                                          <p:attrName>style.visibility</p:attrName>
                                        </p:attrNameLst>
                                      </p:cBhvr>
                                      <p:to>
                                        <p:strVal val="visible"/>
                                      </p:to>
                                    </p:set>
                                    <p:animEffect transition="in" filter="fade">
                                      <p:cBhvr>
                                        <p:cTn id="28" dur="2000"/>
                                        <p:tgtEl>
                                          <p:spTgt spid="2355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554">
                                            <p:txEl>
                                              <p:pRg st="7" end="7"/>
                                            </p:txEl>
                                          </p:spTgt>
                                        </p:tgtEl>
                                        <p:attrNameLst>
                                          <p:attrName>style.visibility</p:attrName>
                                        </p:attrNameLst>
                                      </p:cBhvr>
                                      <p:to>
                                        <p:strVal val="visible"/>
                                      </p:to>
                                    </p:set>
                                    <p:animEffect transition="in" filter="fade">
                                      <p:cBhvr>
                                        <p:cTn id="33" dur="2000"/>
                                        <p:tgtEl>
                                          <p:spTgt spid="2355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554">
                                            <p:txEl>
                                              <p:pRg st="8" end="8"/>
                                            </p:txEl>
                                          </p:spTgt>
                                        </p:tgtEl>
                                        <p:attrNameLst>
                                          <p:attrName>style.visibility</p:attrName>
                                        </p:attrNameLst>
                                      </p:cBhvr>
                                      <p:to>
                                        <p:strVal val="visible"/>
                                      </p:to>
                                    </p:set>
                                    <p:animEffect transition="in" filter="fade">
                                      <p:cBhvr>
                                        <p:cTn id="38" dur="2000"/>
                                        <p:tgtEl>
                                          <p:spTgt spid="23554">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554">
                                            <p:txEl>
                                              <p:pRg st="9" end="9"/>
                                            </p:txEl>
                                          </p:spTgt>
                                        </p:tgtEl>
                                        <p:attrNameLst>
                                          <p:attrName>style.visibility</p:attrName>
                                        </p:attrNameLst>
                                      </p:cBhvr>
                                      <p:to>
                                        <p:strVal val="visible"/>
                                      </p:to>
                                    </p:set>
                                    <p:animEffect transition="in" filter="fade">
                                      <p:cBhvr>
                                        <p:cTn id="41" dur="2000"/>
                                        <p:tgtEl>
                                          <p:spTgt spid="235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zh-CN" altLang="en-US" dirty="0"/>
              <a:t>课堂练习</a:t>
            </a:r>
            <a:endParaRPr lang="en-US" dirty="0"/>
          </a:p>
        </p:txBody>
      </p:sp>
      <p:sp>
        <p:nvSpPr>
          <p:cNvPr id="23554" name="Content Placeholder 1"/>
          <p:cNvSpPr>
            <a:spLocks noGrp="1"/>
          </p:cNvSpPr>
          <p:nvPr>
            <p:ph idx="1"/>
          </p:nvPr>
        </p:nvSpPr>
        <p:spPr/>
        <p:txBody>
          <a:bodyPr>
            <a:normAutofit lnSpcReduction="10000"/>
          </a:bodyPr>
          <a:lstStyle/>
          <a:p>
            <a:pPr eaLnBrk="1" hangingPunct="1"/>
            <a:r>
              <a:rPr lang="zh-CN" altLang="en-US" dirty="0"/>
              <a:t>选一段代码</a:t>
            </a:r>
            <a:endParaRPr lang="en-US" dirty="0"/>
          </a:p>
          <a:p>
            <a:pPr eaLnBrk="1" hangingPunct="1"/>
            <a:r>
              <a:rPr lang="zh-CN" altLang="en-US" dirty="0"/>
              <a:t>决定采用什么代码规范</a:t>
            </a:r>
            <a:endParaRPr lang="en-US" altLang="zh-CN" dirty="0"/>
          </a:p>
          <a:p>
            <a:pPr eaLnBrk="1" hangingPunct="1"/>
            <a:r>
              <a:rPr lang="zh-CN" altLang="en-US" dirty="0"/>
              <a:t>代码复审的核查表 （教材 </a:t>
            </a:r>
            <a:r>
              <a:rPr lang="en-US" altLang="zh-CN" dirty="0"/>
              <a:t>4.4.3</a:t>
            </a:r>
            <a:r>
              <a:rPr lang="zh-CN" altLang="en-US" dirty="0"/>
              <a:t>）</a:t>
            </a:r>
            <a:endParaRPr lang="en-US" dirty="0"/>
          </a:p>
          <a:p>
            <a:pPr eaLnBrk="1" hangingPunct="1"/>
            <a:r>
              <a:rPr lang="en-US" dirty="0"/>
              <a:t>Review &amp; Report</a:t>
            </a:r>
            <a:endParaRPr lang="en-US" dirty="0"/>
          </a:p>
          <a:p>
            <a:pPr lvl="1"/>
            <a:r>
              <a:rPr lang="zh-CN" altLang="en-US" dirty="0"/>
              <a:t>容易理解么</a:t>
            </a:r>
            <a:r>
              <a:rPr lang="en-US" dirty="0"/>
              <a:t>? </a:t>
            </a:r>
            <a:r>
              <a:rPr lang="zh-CN" altLang="en-US" dirty="0"/>
              <a:t>符合代码规范么？</a:t>
            </a:r>
            <a:endParaRPr lang="en-US" dirty="0"/>
          </a:p>
          <a:p>
            <a:pPr lvl="1"/>
            <a:r>
              <a:rPr lang="zh-CN" altLang="en-US" dirty="0"/>
              <a:t>正确么</a:t>
            </a:r>
            <a:r>
              <a:rPr lang="en-US" dirty="0"/>
              <a:t>?</a:t>
            </a:r>
            <a:endParaRPr lang="en-US" dirty="0"/>
          </a:p>
          <a:p>
            <a:pPr lvl="1"/>
            <a:r>
              <a:rPr lang="zh-CN" altLang="en-US" dirty="0"/>
              <a:t>各种边角情况能处理么？</a:t>
            </a:r>
            <a:endParaRPr lang="en-US" dirty="0"/>
          </a:p>
          <a:p>
            <a:r>
              <a:rPr lang="en-US" altLang="zh-CN" dirty="0"/>
              <a:t>Share the result in blog, like:</a:t>
            </a:r>
            <a:endParaRPr lang="en-US" dirty="0"/>
          </a:p>
          <a:p>
            <a:pPr lvl="1"/>
            <a:r>
              <a:rPr lang="en-US" altLang="zh-CN" dirty="0">
                <a:hlinkClick r:id="rId1"/>
              </a:rPr>
              <a:t>http://www.cnblogs.com/panacea/p/4850385.html</a:t>
            </a:r>
            <a:endParaRPr lang="en-US" altLang="zh-CN" dirty="0"/>
          </a:p>
          <a:p>
            <a:pPr lvl="1"/>
            <a:r>
              <a:rPr lang="en-US" altLang="zh-CN" dirty="0">
                <a:hlinkClick r:id="rId2"/>
              </a:rPr>
              <a:t>http://www.cnblogs.com/kanelim/p/4842157.html</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代码复审核查表</a:t>
            </a:r>
            <a:endParaRPr lang="en-US" dirty="0"/>
          </a:p>
        </p:txBody>
      </p:sp>
      <p:sp>
        <p:nvSpPr>
          <p:cNvPr id="3" name="Content Placeholder 2"/>
          <p:cNvSpPr>
            <a:spLocks noGrp="1"/>
          </p:cNvSpPr>
          <p:nvPr>
            <p:ph idx="1"/>
          </p:nvPr>
        </p:nvSpPr>
        <p:spPr/>
        <p:txBody>
          <a:bodyPr>
            <a:normAutofit fontScale="85000" lnSpcReduction="10000"/>
          </a:bodyPr>
          <a:lstStyle/>
          <a:p>
            <a:pPr>
              <a:lnSpc>
                <a:spcPct val="120000"/>
              </a:lnSpc>
            </a:pPr>
            <a:r>
              <a:rPr lang="zh-CN" altLang="en-US" dirty="0"/>
              <a:t>概要部分 </a:t>
            </a:r>
            <a:endParaRPr lang="en-US" altLang="zh-CN" dirty="0"/>
          </a:p>
          <a:p>
            <a:pPr lvl="1">
              <a:lnSpc>
                <a:spcPct val="120000"/>
              </a:lnSpc>
            </a:pPr>
            <a:r>
              <a:rPr lang="en-US" altLang="zh-CN" dirty="0"/>
              <a:t>1</a:t>
            </a:r>
            <a:r>
              <a:rPr lang="zh-CN" altLang="en-US" dirty="0"/>
              <a:t>） 代码符合需求和规格说明么？ </a:t>
            </a:r>
            <a:r>
              <a:rPr lang="en-US" altLang="zh-CN" dirty="0"/>
              <a:t>2</a:t>
            </a:r>
            <a:r>
              <a:rPr lang="zh-CN" altLang="en-US" dirty="0"/>
              <a:t>） 代码设计是否考虑周全？</a:t>
            </a:r>
            <a:endParaRPr lang="en-US" altLang="zh-CN" dirty="0"/>
          </a:p>
          <a:p>
            <a:pPr lvl="1">
              <a:lnSpc>
                <a:spcPct val="120000"/>
              </a:lnSpc>
            </a:pPr>
            <a:r>
              <a:rPr lang="en-US" altLang="zh-CN" dirty="0"/>
              <a:t>3</a:t>
            </a:r>
            <a:r>
              <a:rPr lang="zh-CN" altLang="en-US" dirty="0"/>
              <a:t>） 代码可读性如何？ </a:t>
            </a:r>
            <a:r>
              <a:rPr lang="en-US" altLang="zh-CN" dirty="0"/>
              <a:t>4</a:t>
            </a:r>
            <a:r>
              <a:rPr lang="zh-CN" altLang="en-US" dirty="0"/>
              <a:t>） 代码容易维护么？</a:t>
            </a:r>
            <a:r>
              <a:rPr lang="en-US" altLang="zh-CN" dirty="0"/>
              <a:t>5</a:t>
            </a:r>
            <a:r>
              <a:rPr lang="zh-CN" altLang="en-US" dirty="0"/>
              <a:t>） 代码的每一行都执行并检查过了吗？</a:t>
            </a:r>
            <a:endParaRPr lang="en-US" altLang="zh-CN" dirty="0"/>
          </a:p>
          <a:p>
            <a:pPr>
              <a:lnSpc>
                <a:spcPct val="120000"/>
              </a:lnSpc>
            </a:pPr>
            <a:r>
              <a:rPr lang="zh-CN" altLang="en-US" dirty="0"/>
              <a:t>设计规范部分 </a:t>
            </a:r>
            <a:endParaRPr lang="en-US" altLang="zh-CN" dirty="0"/>
          </a:p>
          <a:p>
            <a:pPr lvl="1">
              <a:lnSpc>
                <a:spcPct val="120000"/>
              </a:lnSpc>
            </a:pPr>
            <a:r>
              <a:rPr lang="en-US" altLang="zh-CN" dirty="0"/>
              <a:t>1</a:t>
            </a:r>
            <a:r>
              <a:rPr lang="zh-CN" altLang="en-US" dirty="0"/>
              <a:t>） 设计是否遵从已知的设计模式或项目中常用的模式？ </a:t>
            </a:r>
            <a:endParaRPr lang="en-US" altLang="zh-CN" dirty="0"/>
          </a:p>
          <a:p>
            <a:pPr lvl="1">
              <a:lnSpc>
                <a:spcPct val="120000"/>
              </a:lnSpc>
            </a:pPr>
            <a:r>
              <a:rPr lang="en-US" altLang="zh-CN" dirty="0"/>
              <a:t>2</a:t>
            </a:r>
            <a:r>
              <a:rPr lang="zh-CN" altLang="en-US" dirty="0"/>
              <a:t>） 有没有硬编码或字符串</a:t>
            </a:r>
            <a:r>
              <a:rPr lang="en-US" altLang="zh-CN" dirty="0"/>
              <a:t>/ </a:t>
            </a:r>
            <a:r>
              <a:rPr lang="zh-CN" altLang="en-US" dirty="0"/>
              <a:t>数字等存在</a:t>
            </a:r>
            <a:r>
              <a:rPr lang="en-US" altLang="zh-CN" dirty="0"/>
              <a:t>?</a:t>
            </a:r>
            <a:endParaRPr lang="en-US" altLang="zh-CN" dirty="0"/>
          </a:p>
          <a:p>
            <a:pPr lvl="1">
              <a:lnSpc>
                <a:spcPct val="120000"/>
              </a:lnSpc>
            </a:pPr>
            <a:r>
              <a:rPr lang="en-US" altLang="zh-CN" dirty="0"/>
              <a:t>3</a:t>
            </a:r>
            <a:r>
              <a:rPr lang="zh-CN" altLang="en-US" dirty="0"/>
              <a:t>） 代码有没有依赖于某一平台，是否会影响将来的移植（如</a:t>
            </a:r>
            <a:r>
              <a:rPr lang="en-US" altLang="zh-CN" dirty="0"/>
              <a:t>Win32</a:t>
            </a:r>
            <a:r>
              <a:rPr lang="zh-CN" altLang="en-US" dirty="0"/>
              <a:t>到 </a:t>
            </a:r>
            <a:r>
              <a:rPr lang="en-US" altLang="zh-CN" dirty="0"/>
              <a:t>Win64</a:t>
            </a:r>
            <a:r>
              <a:rPr lang="zh-CN" altLang="en-US" dirty="0"/>
              <a:t>）？ </a:t>
            </a:r>
            <a:endParaRPr lang="en-US" altLang="zh-CN" dirty="0"/>
          </a:p>
          <a:p>
            <a:pPr lvl="1">
              <a:lnSpc>
                <a:spcPct val="120000"/>
              </a:lnSpc>
            </a:pPr>
            <a:r>
              <a:rPr lang="en-US" altLang="zh-CN" dirty="0"/>
              <a:t>4</a:t>
            </a:r>
            <a:r>
              <a:rPr lang="zh-CN" altLang="en-US" dirty="0"/>
              <a:t>） 开发者新写的代码能否用已有的</a:t>
            </a:r>
            <a:r>
              <a:rPr lang="en-US" altLang="zh-CN" dirty="0"/>
              <a:t>Library/SDK/Framework</a:t>
            </a:r>
            <a:r>
              <a:rPr lang="zh-CN" altLang="en-US" dirty="0"/>
              <a:t>中的功能实现？在本项目中 是否存在类似的功能可以调用而不用全部重新实现？ </a:t>
            </a:r>
            <a:endParaRPr lang="en-US" altLang="zh-CN" dirty="0"/>
          </a:p>
          <a:p>
            <a:pPr lvl="1">
              <a:lnSpc>
                <a:spcPct val="120000"/>
              </a:lnSpc>
            </a:pPr>
            <a:r>
              <a:rPr lang="en-US" altLang="zh-CN" dirty="0"/>
              <a:t>5</a:t>
            </a:r>
            <a:r>
              <a:rPr lang="zh-CN" altLang="en-US" dirty="0"/>
              <a:t>） 有没有无用的代码可以清除？</a:t>
            </a:r>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代码复审核查表</a:t>
            </a:r>
            <a:endParaRPr lang="en-US" dirty="0"/>
          </a:p>
        </p:txBody>
      </p:sp>
      <p:sp>
        <p:nvSpPr>
          <p:cNvPr id="3" name="Content Placeholder 2"/>
          <p:cNvSpPr>
            <a:spLocks noGrp="1"/>
          </p:cNvSpPr>
          <p:nvPr>
            <p:ph idx="1"/>
          </p:nvPr>
        </p:nvSpPr>
        <p:spPr/>
        <p:txBody>
          <a:bodyPr>
            <a:normAutofit fontScale="85000" lnSpcReduction="10000"/>
          </a:bodyPr>
          <a:lstStyle/>
          <a:p>
            <a:pPr marL="118745" indent="0">
              <a:lnSpc>
                <a:spcPct val="120000"/>
              </a:lnSpc>
              <a:buNone/>
            </a:pPr>
            <a:r>
              <a:rPr lang="zh-CN" altLang="en-US" dirty="0"/>
              <a:t>具体代码部分 </a:t>
            </a:r>
            <a:endParaRPr lang="en-US" altLang="zh-CN" dirty="0"/>
          </a:p>
          <a:p>
            <a:pPr marL="411480" lvl="1" indent="0">
              <a:lnSpc>
                <a:spcPct val="120000"/>
              </a:lnSpc>
              <a:buNone/>
            </a:pPr>
            <a:r>
              <a:rPr lang="en-US" altLang="zh-CN" dirty="0"/>
              <a:t>1</a:t>
            </a:r>
            <a:r>
              <a:rPr lang="zh-CN" altLang="en-US" dirty="0"/>
              <a:t>） 有没有对错误进行处理？对于调用的外部函数，是否检查了返回值或处理了异常？ </a:t>
            </a:r>
            <a:endParaRPr lang="en-US" altLang="zh-CN" dirty="0"/>
          </a:p>
          <a:p>
            <a:pPr marL="411480" lvl="1" indent="0">
              <a:lnSpc>
                <a:spcPct val="120000"/>
              </a:lnSpc>
              <a:buNone/>
            </a:pPr>
            <a:r>
              <a:rPr lang="en-US" altLang="zh-CN" dirty="0"/>
              <a:t>2</a:t>
            </a:r>
            <a:r>
              <a:rPr lang="zh-CN" altLang="en-US" dirty="0"/>
              <a:t>） 参数传递有无错误，字符串的长度是字节的长度还是字符（可能是单</a:t>
            </a:r>
            <a:r>
              <a:rPr lang="en-US" altLang="zh-CN" dirty="0"/>
              <a:t>/</a:t>
            </a:r>
            <a:r>
              <a:rPr lang="zh-CN" altLang="en-US" dirty="0"/>
              <a:t>双字节）的长度， 是以</a:t>
            </a:r>
            <a:r>
              <a:rPr lang="en-US" altLang="zh-CN" dirty="0"/>
              <a:t>0 </a:t>
            </a:r>
            <a:r>
              <a:rPr lang="zh-CN" altLang="en-US" dirty="0"/>
              <a:t>开始计数还是以</a:t>
            </a:r>
            <a:r>
              <a:rPr lang="en-US" altLang="zh-CN" dirty="0"/>
              <a:t>1 </a:t>
            </a:r>
            <a:r>
              <a:rPr lang="zh-CN" altLang="en-US" dirty="0"/>
              <a:t>开始计数？ </a:t>
            </a:r>
            <a:endParaRPr lang="en-US" altLang="zh-CN" dirty="0"/>
          </a:p>
          <a:p>
            <a:pPr marL="411480" lvl="1" indent="0">
              <a:lnSpc>
                <a:spcPct val="120000"/>
              </a:lnSpc>
              <a:buNone/>
            </a:pPr>
            <a:r>
              <a:rPr lang="en-US" altLang="zh-CN" dirty="0"/>
              <a:t>3</a:t>
            </a:r>
            <a:r>
              <a:rPr lang="zh-CN" altLang="en-US" dirty="0"/>
              <a:t>） 边界条件是如何处理的？</a:t>
            </a:r>
            <a:r>
              <a:rPr lang="en-US" altLang="zh-CN" dirty="0"/>
              <a:t>switch</a:t>
            </a:r>
            <a:r>
              <a:rPr lang="zh-CN" altLang="en-US" dirty="0"/>
              <a:t>语句的</a:t>
            </a:r>
            <a:r>
              <a:rPr lang="en-US" altLang="zh-CN" dirty="0"/>
              <a:t>default</a:t>
            </a:r>
            <a:r>
              <a:rPr lang="zh-CN" altLang="en-US" dirty="0"/>
              <a:t>分支是如何处理的？循环有没有可能出 现死循环？ </a:t>
            </a:r>
            <a:endParaRPr lang="en-US" altLang="zh-CN" dirty="0"/>
          </a:p>
          <a:p>
            <a:pPr marL="411480" lvl="1" indent="0">
              <a:lnSpc>
                <a:spcPct val="120000"/>
              </a:lnSpc>
              <a:buNone/>
            </a:pPr>
            <a:r>
              <a:rPr lang="en-US" altLang="zh-CN" dirty="0"/>
              <a:t>4</a:t>
            </a:r>
            <a:r>
              <a:rPr lang="zh-CN" altLang="en-US" dirty="0"/>
              <a:t>） 有没有使用断言（</a:t>
            </a:r>
            <a:r>
              <a:rPr lang="en-US" altLang="zh-CN" dirty="0"/>
              <a:t>Assert</a:t>
            </a:r>
            <a:r>
              <a:rPr lang="zh-CN" altLang="en-US" dirty="0"/>
              <a:t>）来保证我们认为不变的条件真的得到满足？ </a:t>
            </a:r>
            <a:endParaRPr lang="en-US" altLang="zh-CN" dirty="0"/>
          </a:p>
          <a:p>
            <a:pPr marL="411480" lvl="1" indent="0">
              <a:lnSpc>
                <a:spcPct val="120000"/>
              </a:lnSpc>
              <a:buNone/>
            </a:pPr>
            <a:r>
              <a:rPr lang="en-US" altLang="zh-CN" dirty="0"/>
              <a:t>5</a:t>
            </a:r>
            <a:r>
              <a:rPr lang="zh-CN" altLang="en-US" dirty="0"/>
              <a:t>） 对资源的利用，是在哪里申请，在哪里释放的？有无可能存在资源泄漏（内存、文件、 各种</a:t>
            </a:r>
            <a:r>
              <a:rPr lang="en-US" altLang="zh-CN" dirty="0"/>
              <a:t>GUI</a:t>
            </a:r>
            <a:r>
              <a:rPr lang="zh-CN" altLang="en-US" dirty="0"/>
              <a:t>资源、数据库访问的连接，等等）？有没有优化的空间？ </a:t>
            </a:r>
            <a:endParaRPr lang="en-US" altLang="zh-CN" dirty="0"/>
          </a:p>
          <a:p>
            <a:pPr marL="411480" lvl="1" indent="0">
              <a:lnSpc>
                <a:spcPct val="120000"/>
              </a:lnSpc>
              <a:buNone/>
            </a:pPr>
            <a:r>
              <a:rPr lang="en-US" altLang="zh-CN" dirty="0"/>
              <a:t>6</a:t>
            </a:r>
            <a:r>
              <a:rPr lang="zh-CN" altLang="en-US" dirty="0"/>
              <a:t>） 数据结构中有没有用不到的元素？ </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代码复审核查表</a:t>
            </a:r>
            <a:endParaRPr lang="en-US" dirty="0"/>
          </a:p>
        </p:txBody>
      </p:sp>
      <p:sp>
        <p:nvSpPr>
          <p:cNvPr id="3" name="Content Placeholder 2"/>
          <p:cNvSpPr>
            <a:spLocks noGrp="1"/>
          </p:cNvSpPr>
          <p:nvPr>
            <p:ph idx="1"/>
          </p:nvPr>
        </p:nvSpPr>
        <p:spPr/>
        <p:txBody>
          <a:bodyPr>
            <a:normAutofit/>
          </a:bodyPr>
          <a:lstStyle/>
          <a:p>
            <a:r>
              <a:rPr lang="zh-CN" altLang="en-US" dirty="0"/>
              <a:t>效能 </a:t>
            </a:r>
            <a:endParaRPr lang="en-US" altLang="zh-CN" dirty="0"/>
          </a:p>
          <a:p>
            <a:pPr lvl="1"/>
            <a:r>
              <a:rPr lang="en-US" altLang="zh-CN" dirty="0"/>
              <a:t>1</a:t>
            </a:r>
            <a:r>
              <a:rPr lang="zh-CN" altLang="en-US" dirty="0"/>
              <a:t>） 代码的效能（</a:t>
            </a:r>
            <a:r>
              <a:rPr lang="en-US" altLang="zh-CN" dirty="0"/>
              <a:t>Performance</a:t>
            </a:r>
            <a:r>
              <a:rPr lang="zh-CN" altLang="en-US" dirty="0"/>
              <a:t>）如何？最坏的情况是怎样的？ </a:t>
            </a:r>
            <a:endParaRPr lang="en-US" altLang="zh-CN" dirty="0"/>
          </a:p>
          <a:p>
            <a:pPr lvl="1"/>
            <a:r>
              <a:rPr lang="en-US" altLang="zh-CN" dirty="0"/>
              <a:t>2</a:t>
            </a:r>
            <a:r>
              <a:rPr lang="zh-CN" altLang="en-US" dirty="0"/>
              <a:t>） 代码中，特别是循环中是否有明显可优化的部分（</a:t>
            </a:r>
            <a:r>
              <a:rPr lang="en-US" altLang="zh-CN" dirty="0"/>
              <a:t>C++</a:t>
            </a:r>
            <a:r>
              <a:rPr lang="zh-CN" altLang="en-US" dirty="0"/>
              <a:t>中反复创建类，</a:t>
            </a:r>
            <a:r>
              <a:rPr lang="en-US" altLang="zh-CN" dirty="0"/>
              <a:t>C#</a:t>
            </a:r>
            <a:r>
              <a:rPr lang="zh-CN" altLang="en-US" dirty="0"/>
              <a:t>中 </a:t>
            </a:r>
            <a:r>
              <a:rPr lang="en-US" altLang="zh-CN" dirty="0"/>
              <a:t>string </a:t>
            </a:r>
            <a:r>
              <a:rPr lang="zh-CN" altLang="en-US" dirty="0"/>
              <a:t>的操作是否能用</a:t>
            </a:r>
            <a:r>
              <a:rPr lang="en-US" altLang="zh-CN" dirty="0"/>
              <a:t>StringBuilder</a:t>
            </a:r>
            <a:r>
              <a:rPr lang="zh-CN" altLang="en-US" dirty="0"/>
              <a:t>来优化）？</a:t>
            </a:r>
            <a:endParaRPr lang="zh-CN" altLang="en-US" dirty="0"/>
          </a:p>
          <a:p>
            <a:pPr lvl="1"/>
            <a:r>
              <a:rPr lang="en-US" altLang="zh-CN" dirty="0"/>
              <a:t>3</a:t>
            </a:r>
            <a:r>
              <a:rPr lang="zh-CN" altLang="en-US" dirty="0"/>
              <a:t>） 对于系统和网络的调用是否会超时？如何处理？ </a:t>
            </a:r>
            <a:endParaRPr lang="en-US" altLang="zh-CN" dirty="0"/>
          </a:p>
          <a:p>
            <a:r>
              <a:rPr lang="zh-CN" altLang="en-US" dirty="0"/>
              <a:t>可读性</a:t>
            </a:r>
            <a:endParaRPr lang="en-US" altLang="zh-CN"/>
          </a:p>
          <a:p>
            <a:pPr lvl="1"/>
            <a:r>
              <a:rPr lang="zh-CN" altLang="en-US"/>
              <a:t> </a:t>
            </a:r>
            <a:r>
              <a:rPr lang="zh-CN" altLang="en-US" dirty="0"/>
              <a:t>代码可读性如何？有没有足够的注释？</a:t>
            </a:r>
            <a:endParaRPr lang="zh-CN" altLang="en-US" dirty="0"/>
          </a:p>
          <a:p>
            <a:r>
              <a:rPr lang="zh-CN" altLang="en-US" dirty="0"/>
              <a:t>可测试性</a:t>
            </a:r>
            <a:endParaRPr lang="en-US" altLang="zh-CN" dirty="0"/>
          </a:p>
          <a:p>
            <a:pPr lvl="1"/>
            <a:r>
              <a:rPr lang="zh-CN" altLang="en-US" dirty="0"/>
              <a:t> 代码是否需要更新或创建新的单元测试？针对特定领域的开发（如数据库、网页、多线程 等），可以整理专门的核查表。</a:t>
            </a:r>
            <a:endParaRPr lang="zh-CN" alt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1847851" y="260350"/>
            <a:ext cx="70262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000" dirty="0">
                <a:solidFill>
                  <a:schemeClr val="tx2"/>
                </a:solidFill>
                <a:latin typeface="Arial" panose="020B0604020202020204" pitchFamily="34" charset="0"/>
                <a:ea typeface="隶书" panose="02010509060101010101" pitchFamily="49" charset="-122"/>
              </a:rPr>
              <a:t>例题：</a:t>
            </a:r>
            <a:r>
              <a:rPr lang="en-US" altLang="zh-CN" sz="3000" dirty="0">
                <a:solidFill>
                  <a:schemeClr val="tx2"/>
                </a:solidFill>
                <a:latin typeface="Arial" panose="020B0604020202020204" pitchFamily="34" charset="0"/>
                <a:ea typeface="隶书" panose="02010509060101010101" pitchFamily="49" charset="-122"/>
              </a:rPr>
              <a:t> </a:t>
            </a:r>
            <a:r>
              <a:rPr lang="zh-CN" altLang="en-US" sz="3000" dirty="0">
                <a:solidFill>
                  <a:schemeClr val="tx2"/>
                </a:solidFill>
                <a:latin typeface="Arial" panose="020B0604020202020204" pitchFamily="34" charset="0"/>
                <a:ea typeface="隶书" panose="02010509060101010101" pitchFamily="49" charset="-122"/>
              </a:rPr>
              <a:t>八皇后问题</a:t>
            </a:r>
            <a:endParaRPr lang="zh-CN" altLang="en-US" sz="3000" dirty="0">
              <a:solidFill>
                <a:schemeClr val="tx2"/>
              </a:solidFill>
              <a:latin typeface="Arial" panose="020B0604020202020204" pitchFamily="34" charset="0"/>
              <a:ea typeface="隶书" panose="02010509060101010101" pitchFamily="49" charset="-122"/>
            </a:endParaRPr>
          </a:p>
        </p:txBody>
      </p:sp>
      <p:sp>
        <p:nvSpPr>
          <p:cNvPr id="44035" name="Rectangle 7"/>
          <p:cNvSpPr>
            <a:spLocks noChangeArrowheads="1"/>
          </p:cNvSpPr>
          <p:nvPr/>
        </p:nvSpPr>
        <p:spPr bwMode="auto">
          <a:xfrm>
            <a:off x="1703388" y="2743201"/>
            <a:ext cx="864076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a:t>递归能起到多重循环的作用，关键在于栈里保存了不同层次的循环控制变量 </a:t>
            </a:r>
            <a:r>
              <a:rPr lang="en-US" altLang="zh-CN"/>
              <a:t>i </a:t>
            </a:r>
            <a:r>
              <a:rPr lang="zh-CN" altLang="en-US"/>
              <a:t>的值（对应于不同行），棋盘有几行，</a:t>
            </a:r>
            <a:r>
              <a:rPr lang="en-US" altLang="zh-CN"/>
              <a:t>i </a:t>
            </a:r>
            <a:r>
              <a:rPr lang="zh-CN" altLang="en-US"/>
              <a:t>就有几个</a:t>
            </a:r>
            <a:endParaRPr lang="en-US" altLang="zh-CN"/>
          </a:p>
          <a:p>
            <a:pPr eaLnBrk="1" hangingPunct="1">
              <a:buFont typeface="Arial" panose="020B0604020202020204" pitchFamily="34" charset="0"/>
              <a:buNone/>
            </a:pPr>
            <a:endParaRPr lang="en-US" altLang="zh-CN"/>
          </a:p>
          <a:p>
            <a:pPr eaLnBrk="1" hangingPunct="1">
              <a:buFont typeface="Arial" panose="020B0604020202020204" pitchFamily="34" charset="0"/>
              <a:buNone/>
            </a:pPr>
            <a:endParaRPr lang="en-US" altLang="zh-CN"/>
          </a:p>
          <a:p>
            <a:pPr eaLnBrk="1" hangingPunct="1">
              <a:buFont typeface="Arial" panose="020B0604020202020204" pitchFamily="34" charset="0"/>
              <a:buNone/>
            </a:pPr>
            <a:r>
              <a:rPr lang="zh-CN" altLang="en-US"/>
              <a:t>循环 </a:t>
            </a:r>
            <a:r>
              <a:rPr lang="en-US" altLang="zh-CN"/>
              <a:t>-&gt; </a:t>
            </a:r>
            <a:r>
              <a:rPr lang="zh-CN" altLang="en-US"/>
              <a:t>递归</a:t>
            </a:r>
            <a:endParaRPr lang="zh-CN" altLang="en-US"/>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Great </a:t>
            </a:r>
            <a:r>
              <a:rPr lang="en-US" altLang="zh-CN" dirty="0"/>
              <a:t>C</a:t>
            </a:r>
            <a:r>
              <a:rPr lang="en-US" dirty="0"/>
              <a:t>ode</a:t>
            </a:r>
            <a:r>
              <a:rPr lang="zh-CN" altLang="en-US" dirty="0"/>
              <a:t>， </a:t>
            </a:r>
            <a:r>
              <a:rPr lang="en-US" altLang="zh-CN" dirty="0"/>
              <a:t>or </a:t>
            </a:r>
            <a:r>
              <a:rPr lang="en-US" altLang="zh-CN"/>
              <a:t>Good Enough Code?</a:t>
            </a:r>
            <a:endParaRPr lang="en-US" dirty="0"/>
          </a:p>
        </p:txBody>
      </p:sp>
      <p:sp>
        <p:nvSpPr>
          <p:cNvPr id="2" name="Content Placeholder 1"/>
          <p:cNvSpPr>
            <a:spLocks noGrp="1"/>
          </p:cNvSpPr>
          <p:nvPr>
            <p:ph idx="1"/>
          </p:nvPr>
        </p:nvSpPr>
        <p:spPr>
          <a:xfrm>
            <a:off x="609600" y="1775192"/>
            <a:ext cx="4648200" cy="4625609"/>
          </a:xfrm>
        </p:spPr>
        <p:txBody>
          <a:bodyPr>
            <a:normAutofit/>
          </a:bodyPr>
          <a:lstStyle/>
          <a:p>
            <a:pPr eaLnBrk="1" hangingPunct="1"/>
            <a:r>
              <a:rPr lang="en-US" altLang="zh-CN" dirty="0">
                <a:latin typeface="+mj-ea"/>
                <a:ea typeface="+mj-ea"/>
              </a:rPr>
              <a:t>Solid code + </a:t>
            </a:r>
            <a:endParaRPr lang="en-US" altLang="zh-CN" dirty="0">
              <a:latin typeface="+mj-ea"/>
              <a:ea typeface="+mj-ea"/>
            </a:endParaRPr>
          </a:p>
          <a:p>
            <a:pPr lvl="1" eaLnBrk="1" hangingPunct="1"/>
            <a:r>
              <a:rPr lang="en-US" altLang="zh-CN" dirty="0">
                <a:latin typeface="+mj-ea"/>
                <a:ea typeface="+mj-ea"/>
              </a:rPr>
              <a:t>Well structured</a:t>
            </a:r>
            <a:endParaRPr lang="en-US" altLang="zh-CN" dirty="0">
              <a:latin typeface="+mj-ea"/>
              <a:ea typeface="+mj-ea"/>
            </a:endParaRPr>
          </a:p>
          <a:p>
            <a:pPr lvl="2" eaLnBrk="1" hangingPunct="1"/>
            <a:r>
              <a:rPr lang="en-US" altLang="zh-CN" dirty="0">
                <a:latin typeface="+mj-ea"/>
                <a:ea typeface="+mj-ea"/>
              </a:rPr>
              <a:t>Design Pattern</a:t>
            </a:r>
            <a:endParaRPr lang="en-US" altLang="zh-CN" dirty="0">
              <a:latin typeface="+mj-ea"/>
              <a:ea typeface="+mj-ea"/>
            </a:endParaRPr>
          </a:p>
          <a:p>
            <a:pPr lvl="1" eaLnBrk="1" hangingPunct="1"/>
            <a:r>
              <a:rPr lang="en-US" altLang="zh-CN" dirty="0">
                <a:latin typeface="+mj-ea"/>
                <a:ea typeface="+mj-ea"/>
              </a:rPr>
              <a:t>Easy to evolve</a:t>
            </a:r>
            <a:endParaRPr lang="en-US" altLang="zh-CN" dirty="0">
              <a:latin typeface="+mj-ea"/>
              <a:ea typeface="+mj-ea"/>
            </a:endParaRPr>
          </a:p>
          <a:p>
            <a:pPr lvl="2" eaLnBrk="1" hangingPunct="1"/>
            <a:r>
              <a:rPr lang="en-US" altLang="zh-CN" dirty="0">
                <a:latin typeface="+mj-ea"/>
                <a:ea typeface="+mj-ea"/>
              </a:rPr>
              <a:t>Design for change</a:t>
            </a:r>
            <a:endParaRPr lang="en-US" altLang="zh-CN" dirty="0">
              <a:latin typeface="+mj-ea"/>
              <a:ea typeface="+mj-ea"/>
            </a:endParaRPr>
          </a:p>
          <a:p>
            <a:pPr lvl="1" eaLnBrk="1" hangingPunct="1"/>
            <a:r>
              <a:rPr lang="en-US" altLang="zh-CN" dirty="0">
                <a:latin typeface="+mj-ea"/>
                <a:ea typeface="+mj-ea"/>
              </a:rPr>
              <a:t>Scale well</a:t>
            </a:r>
            <a:endParaRPr lang="en-US" altLang="zh-CN" dirty="0">
              <a:latin typeface="+mj-ea"/>
              <a:ea typeface="+mj-ea"/>
            </a:endParaRPr>
          </a:p>
          <a:p>
            <a:pPr lvl="1" eaLnBrk="1" hangingPunct="1"/>
            <a:r>
              <a:rPr lang="en-US" altLang="zh-CN" dirty="0">
                <a:latin typeface="+mj-ea"/>
                <a:ea typeface="+mj-ea"/>
              </a:rPr>
              <a:t>Good “</a:t>
            </a:r>
            <a:r>
              <a:rPr lang="en-US" altLang="zh-CN" dirty="0">
                <a:latin typeface="+mj-ea"/>
                <a:ea typeface="+mj-ea"/>
                <a:hlinkClick r:id="rId1"/>
              </a:rPr>
              <a:t>taste</a:t>
            </a:r>
            <a:r>
              <a:rPr lang="en-US" altLang="zh-CN" dirty="0">
                <a:latin typeface="+mj-ea"/>
                <a:ea typeface="+mj-ea"/>
              </a:rPr>
              <a:t>”</a:t>
            </a:r>
            <a:endParaRPr lang="en-US" altLang="zh-CN" dirty="0">
              <a:latin typeface="+mj-ea"/>
              <a:ea typeface="+mj-ea"/>
            </a:endParaRPr>
          </a:p>
          <a:p>
            <a:r>
              <a:rPr lang="zh-CN" altLang="en-US" dirty="0">
                <a:latin typeface="+mj-ea"/>
                <a:ea typeface="+mj-ea"/>
              </a:rPr>
              <a:t>讨论：分析文章，说明你同意，或觉得没有必要？</a:t>
            </a:r>
            <a:endParaRPr lang="en-US" altLang="zh-CN" dirty="0">
              <a:latin typeface="+mj-ea"/>
              <a:ea typeface="+mj-ea"/>
            </a:endParaRPr>
          </a:p>
          <a:p>
            <a:endParaRPr lang="en-US" dirty="0">
              <a:latin typeface="+mj-ea"/>
              <a:ea typeface="+mj-ea"/>
            </a:endParaRPr>
          </a:p>
        </p:txBody>
      </p:sp>
      <p:pic>
        <p:nvPicPr>
          <p:cNvPr id="4" name="Picture 3"/>
          <p:cNvPicPr>
            <a:picLocks noChangeAspect="1"/>
          </p:cNvPicPr>
          <p:nvPr/>
        </p:nvPicPr>
        <p:blipFill>
          <a:blip r:embed="rId2"/>
          <a:stretch>
            <a:fillRect/>
          </a:stretch>
        </p:blipFill>
        <p:spPr>
          <a:xfrm>
            <a:off x="7415797" y="1905000"/>
            <a:ext cx="4168375" cy="4038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Complexity == combination of conditions</a:t>
            </a:r>
            <a:endParaRPr lang="en-US" dirty="0"/>
          </a:p>
        </p:txBody>
      </p:sp>
      <p:pic>
        <p:nvPicPr>
          <p:cNvPr id="5" name="Content Placeholder 4" descr="A screenshot of a cell phone&#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34000" y="1981200"/>
            <a:ext cx="6629400" cy="4124325"/>
          </a:xfrm>
        </p:spPr>
      </p:pic>
      <p:pic>
        <p:nvPicPr>
          <p:cNvPr id="6" name="Picture 5"/>
          <p:cNvPicPr>
            <a:picLocks noChangeAspect="1"/>
          </p:cNvPicPr>
          <p:nvPr/>
        </p:nvPicPr>
        <p:blipFill>
          <a:blip r:embed="rId2"/>
          <a:stretch>
            <a:fillRect/>
          </a:stretch>
        </p:blipFill>
        <p:spPr>
          <a:xfrm>
            <a:off x="457200" y="1939131"/>
            <a:ext cx="4800600" cy="465114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dirty="0">
                <a:latin typeface="+mj-ea"/>
              </a:rPr>
              <a:t>态度问题</a:t>
            </a:r>
            <a:endParaRPr lang="en-US" altLang="zh-CN" dirty="0">
              <a:latin typeface="+mj-ea"/>
            </a:endParaRPr>
          </a:p>
        </p:txBody>
      </p:sp>
      <p:sp>
        <p:nvSpPr>
          <p:cNvPr id="20483" name="Rectangle 3"/>
          <p:cNvSpPr>
            <a:spLocks noGrp="1" noChangeArrowheads="1"/>
          </p:cNvSpPr>
          <p:nvPr>
            <p:ph idx="1"/>
          </p:nvPr>
        </p:nvSpPr>
        <p:spPr/>
        <p:txBody>
          <a:bodyPr/>
          <a:lstStyle/>
          <a:p>
            <a:pPr eaLnBrk="1" hangingPunct="1"/>
            <a:r>
              <a:rPr lang="en-US" altLang="zh-CN" dirty="0">
                <a:latin typeface="+mj-ea"/>
                <a:ea typeface="+mj-ea"/>
              </a:rPr>
              <a:t>Bugs </a:t>
            </a:r>
            <a:r>
              <a:rPr lang="zh-CN" altLang="en-US" dirty="0">
                <a:latin typeface="+mj-ea"/>
                <a:ea typeface="+mj-ea"/>
              </a:rPr>
              <a:t>不会自己消失</a:t>
            </a:r>
            <a:endParaRPr lang="en-US" altLang="zh-CN" dirty="0">
              <a:latin typeface="+mj-ea"/>
              <a:ea typeface="+mj-ea"/>
            </a:endParaRPr>
          </a:p>
          <a:p>
            <a:pPr eaLnBrk="1" hangingPunct="1"/>
            <a:r>
              <a:rPr lang="zh-CN" altLang="en-US" dirty="0">
                <a:latin typeface="+mj-ea"/>
                <a:ea typeface="+mj-ea"/>
              </a:rPr>
              <a:t>不要“以后再修”，现在就做</a:t>
            </a:r>
            <a:r>
              <a:rPr lang="en-US" altLang="zh-CN" dirty="0">
                <a:latin typeface="+mj-ea"/>
                <a:ea typeface="+mj-ea"/>
              </a:rPr>
              <a:t>. </a:t>
            </a:r>
            <a:endParaRPr lang="en-US" altLang="zh-CN" dirty="0">
              <a:latin typeface="+mj-ea"/>
              <a:ea typeface="+mj-ea"/>
            </a:endParaRPr>
          </a:p>
          <a:p>
            <a:pPr eaLnBrk="1" hangingPunct="1"/>
            <a:r>
              <a:rPr lang="zh-CN" altLang="en-US" dirty="0">
                <a:latin typeface="+mj-ea"/>
                <a:ea typeface="+mj-ea"/>
              </a:rPr>
              <a:t>改正</a:t>
            </a:r>
            <a:r>
              <a:rPr lang="en-US" altLang="zh-CN" dirty="0">
                <a:latin typeface="+mj-ea"/>
                <a:ea typeface="+mj-ea"/>
              </a:rPr>
              <a:t>bug </a:t>
            </a:r>
            <a:r>
              <a:rPr lang="zh-CN" altLang="en-US" dirty="0">
                <a:latin typeface="+mj-ea"/>
                <a:ea typeface="+mj-ea"/>
              </a:rPr>
              <a:t>的根源，不是现象</a:t>
            </a:r>
            <a:r>
              <a:rPr lang="en-US" altLang="zh-CN" dirty="0">
                <a:latin typeface="+mj-ea"/>
                <a:ea typeface="+mj-ea"/>
              </a:rPr>
              <a:t>.</a:t>
            </a:r>
            <a:endParaRPr lang="en-US" altLang="zh-CN" dirty="0">
              <a:latin typeface="+mj-ea"/>
              <a:ea typeface="+mj-ea"/>
            </a:endParaRPr>
          </a:p>
          <a:p>
            <a:pPr eaLnBrk="1" hangingPunct="1"/>
            <a:r>
              <a:rPr lang="zh-CN" altLang="en-US" dirty="0">
                <a:latin typeface="+mj-ea"/>
                <a:ea typeface="+mj-ea"/>
              </a:rPr>
              <a:t>花时间找到正确的解法</a:t>
            </a:r>
            <a:endParaRPr lang="en-US" altLang="zh-CN" dirty="0">
              <a:latin typeface="+mj-ea"/>
              <a:ea typeface="+mj-ea"/>
            </a:endParaRPr>
          </a:p>
          <a:p>
            <a:pPr lvl="1"/>
            <a:r>
              <a:rPr lang="zh-CN" altLang="en-US" dirty="0">
                <a:latin typeface="+mj-ea"/>
                <a:ea typeface="+mj-ea"/>
              </a:rPr>
              <a:t>盲目地乱式不是好方法</a:t>
            </a:r>
            <a:endParaRPr lang="en-US" altLang="zh-CN" dirty="0">
              <a:latin typeface="+mj-ea"/>
              <a:ea typeface="+mj-ea"/>
            </a:endParaRPr>
          </a:p>
          <a:p>
            <a:r>
              <a:rPr lang="zh-CN" altLang="en-US" dirty="0">
                <a:latin typeface="+mj-ea"/>
                <a:ea typeface="+mj-ea"/>
              </a:rPr>
              <a:t>花时间找出老版本的代码，发现</a:t>
            </a:r>
            <a:r>
              <a:rPr lang="en-US" altLang="zh-CN" dirty="0">
                <a:latin typeface="+mj-ea"/>
                <a:ea typeface="+mj-ea"/>
              </a:rPr>
              <a:t>bug </a:t>
            </a:r>
            <a:r>
              <a:rPr lang="zh-CN" altLang="en-US" dirty="0">
                <a:latin typeface="+mj-ea"/>
                <a:ea typeface="+mj-ea"/>
              </a:rPr>
              <a:t>何时出现</a:t>
            </a:r>
            <a:endParaRPr lang="en-US" altLang="zh-CN" dirty="0">
              <a:latin typeface="+mj-ea"/>
              <a:ea typeface="+mj-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dirty="0">
                <a:latin typeface="+mj-ea"/>
              </a:rPr>
              <a:t>态度问题</a:t>
            </a:r>
            <a:r>
              <a:rPr lang="en-US" altLang="zh-CN" dirty="0">
                <a:latin typeface="+mj-ea"/>
              </a:rPr>
              <a:t> (</a:t>
            </a:r>
            <a:r>
              <a:rPr lang="zh-CN" altLang="en-US" dirty="0">
                <a:latin typeface="+mj-ea"/>
              </a:rPr>
              <a:t>继续</a:t>
            </a:r>
            <a:r>
              <a:rPr lang="en-US" altLang="zh-CN" dirty="0">
                <a:latin typeface="+mj-ea"/>
              </a:rPr>
              <a:t>)</a:t>
            </a:r>
            <a:endParaRPr lang="en-US" altLang="zh-CN" dirty="0">
              <a:latin typeface="+mj-ea"/>
            </a:endParaRPr>
          </a:p>
        </p:txBody>
      </p:sp>
      <p:sp>
        <p:nvSpPr>
          <p:cNvPr id="21507" name="Rectangle 3"/>
          <p:cNvSpPr>
            <a:spLocks noGrp="1" noChangeArrowheads="1"/>
          </p:cNvSpPr>
          <p:nvPr>
            <p:ph idx="1"/>
          </p:nvPr>
        </p:nvSpPr>
        <p:spPr/>
        <p:txBody>
          <a:bodyPr/>
          <a:lstStyle/>
          <a:p>
            <a:pPr eaLnBrk="1" hangingPunct="1"/>
            <a:r>
              <a:rPr lang="en-US" altLang="zh-CN" dirty="0">
                <a:ea typeface="宋体" panose="02010600030101010101" pitchFamily="2" charset="-122"/>
              </a:rPr>
              <a:t>Don’t clean up code unless the clean-up is critical to the product’s success. </a:t>
            </a:r>
            <a:endParaRPr lang="en-US" altLang="zh-CN" dirty="0">
              <a:ea typeface="宋体" panose="02010600030101010101" pitchFamily="2" charset="-122"/>
            </a:endParaRPr>
          </a:p>
          <a:p>
            <a:pPr eaLnBrk="1" hangingPunct="1"/>
            <a:r>
              <a:rPr lang="en-US" altLang="zh-CN" dirty="0">
                <a:ea typeface="宋体" panose="02010600030101010101" pitchFamily="2" charset="-122"/>
              </a:rPr>
              <a:t>Don’t implement non-strategic features</a:t>
            </a:r>
            <a:endParaRPr lang="en-US" altLang="zh-CN" dirty="0">
              <a:ea typeface="宋体" panose="02010600030101010101" pitchFamily="2" charset="-122"/>
            </a:endParaRPr>
          </a:p>
          <a:p>
            <a:pPr eaLnBrk="1" hangingPunct="1"/>
            <a:r>
              <a:rPr lang="en-US" altLang="zh-CN" dirty="0">
                <a:ea typeface="宋体" panose="02010600030101010101" pitchFamily="2" charset="-122"/>
              </a:rPr>
              <a:t>There are no free features </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Outlook example</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dirty="0">
                <a:latin typeface="+mj-ea"/>
              </a:rPr>
              <a:t>设计问题</a:t>
            </a:r>
            <a:endParaRPr lang="en-US" altLang="zh-CN" dirty="0">
              <a:latin typeface="+mj-ea"/>
            </a:endParaRPr>
          </a:p>
        </p:txBody>
      </p:sp>
      <p:sp>
        <p:nvSpPr>
          <p:cNvPr id="22531" name="Rectangle 3"/>
          <p:cNvSpPr>
            <a:spLocks noGrp="1" noChangeArrowheads="1"/>
          </p:cNvSpPr>
          <p:nvPr>
            <p:ph idx="1"/>
          </p:nvPr>
        </p:nvSpPr>
        <p:spPr/>
        <p:txBody>
          <a:bodyPr/>
          <a:lstStyle/>
          <a:p>
            <a:pPr eaLnBrk="1" hangingPunct="1"/>
            <a:r>
              <a:rPr lang="en-US" altLang="zh-CN" sz="2600">
                <a:ea typeface="宋体" panose="02010600030101010101" pitchFamily="2" charset="-122"/>
              </a:rPr>
              <a:t>Don’t allow unnecessary flexibility. (easy to use, but not too flexible)</a:t>
            </a:r>
            <a:endParaRPr lang="en-US" altLang="zh-CN" sz="2600">
              <a:ea typeface="宋体" panose="02010600030101010101" pitchFamily="2" charset="-122"/>
            </a:endParaRPr>
          </a:p>
          <a:p>
            <a:pPr lvl="1" eaLnBrk="1" hangingPunct="1"/>
            <a:r>
              <a:rPr lang="en-US" altLang="zh-CN" sz="2200" b="1">
                <a:ea typeface="宋体" panose="02010600030101010101" pitchFamily="2" charset="-122"/>
              </a:rPr>
              <a:t>void</a:t>
            </a:r>
            <a:r>
              <a:rPr lang="en-US" altLang="zh-CN" sz="2200">
                <a:ea typeface="宋体" panose="02010600030101010101" pitchFamily="2" charset="-122"/>
              </a:rPr>
              <a:t> </a:t>
            </a:r>
            <a:r>
              <a:rPr lang="en-US" altLang="zh-CN" sz="2200" b="1">
                <a:ea typeface="宋体" panose="02010600030101010101" pitchFamily="2" charset="-122"/>
              </a:rPr>
              <a:t>*realloc(</a:t>
            </a:r>
            <a:r>
              <a:rPr lang="en-US" altLang="zh-CN" sz="2200">
                <a:ea typeface="宋体" panose="02010600030101010101" pitchFamily="2" charset="-122"/>
              </a:rPr>
              <a:t> </a:t>
            </a:r>
            <a:r>
              <a:rPr lang="en-US" altLang="zh-CN" sz="2200" b="1">
                <a:ea typeface="宋体" panose="02010600030101010101" pitchFamily="2" charset="-122"/>
              </a:rPr>
              <a:t>void</a:t>
            </a:r>
            <a:r>
              <a:rPr lang="en-US" altLang="zh-CN" sz="2200">
                <a:ea typeface="宋体" panose="02010600030101010101" pitchFamily="2" charset="-122"/>
              </a:rPr>
              <a:t> </a:t>
            </a:r>
            <a:r>
              <a:rPr lang="en-US" altLang="zh-CN" sz="2200" b="1">
                <a:ea typeface="宋体" panose="02010600030101010101" pitchFamily="2" charset="-122"/>
              </a:rPr>
              <a:t>*</a:t>
            </a:r>
            <a:r>
              <a:rPr lang="en-US" altLang="zh-CN" sz="2200" i="1">
                <a:ea typeface="宋体" panose="02010600030101010101" pitchFamily="2" charset="-122"/>
              </a:rPr>
              <a:t>memblock</a:t>
            </a:r>
            <a:r>
              <a:rPr lang="en-US" altLang="zh-CN" sz="2200" b="1">
                <a:ea typeface="宋体" panose="02010600030101010101" pitchFamily="2" charset="-122"/>
              </a:rPr>
              <a:t>,</a:t>
            </a:r>
            <a:r>
              <a:rPr lang="en-US" altLang="zh-CN" sz="2200">
                <a:ea typeface="宋体" panose="02010600030101010101" pitchFamily="2" charset="-122"/>
              </a:rPr>
              <a:t> </a:t>
            </a:r>
            <a:r>
              <a:rPr lang="en-US" altLang="zh-CN" sz="2200" b="1">
                <a:ea typeface="宋体" panose="02010600030101010101" pitchFamily="2" charset="-122"/>
              </a:rPr>
              <a:t>size_t</a:t>
            </a:r>
            <a:r>
              <a:rPr lang="en-US" altLang="zh-CN" sz="2200">
                <a:ea typeface="宋体" panose="02010600030101010101" pitchFamily="2" charset="-122"/>
              </a:rPr>
              <a:t> </a:t>
            </a:r>
            <a:r>
              <a:rPr lang="en-US" altLang="zh-CN" sz="2200" i="1">
                <a:ea typeface="宋体" panose="02010600030101010101" pitchFamily="2" charset="-122"/>
              </a:rPr>
              <a:t>size</a:t>
            </a:r>
            <a:r>
              <a:rPr lang="en-US" altLang="zh-CN" sz="2200">
                <a:ea typeface="宋体" panose="02010600030101010101" pitchFamily="2" charset="-122"/>
              </a:rPr>
              <a:t> </a:t>
            </a:r>
            <a:r>
              <a:rPr lang="en-US" altLang="zh-CN" sz="2200" b="1">
                <a:ea typeface="宋体" panose="02010600030101010101" pitchFamily="2" charset="-122"/>
              </a:rPr>
              <a:t>);</a:t>
            </a:r>
            <a:r>
              <a:rPr lang="en-US" altLang="zh-CN" sz="2200">
                <a:ea typeface="宋体" panose="02010600030101010101" pitchFamily="2" charset="-122"/>
              </a:rPr>
              <a:t> </a:t>
            </a:r>
            <a:endParaRPr lang="en-US" altLang="zh-CN" sz="2200">
              <a:ea typeface="宋体" panose="02010600030101010101" pitchFamily="2" charset="-122"/>
            </a:endParaRPr>
          </a:p>
          <a:p>
            <a:pPr lvl="1" eaLnBrk="1" hangingPunct="1"/>
            <a:r>
              <a:rPr lang="en-US" altLang="zh-CN" sz="2200">
                <a:ea typeface="宋体" panose="02010600030101010101" pitchFamily="2" charset="-122"/>
              </a:rPr>
              <a:t>The </a:t>
            </a:r>
            <a:r>
              <a:rPr lang="en-US" altLang="zh-CN" sz="2200" b="1">
                <a:ea typeface="宋体" panose="02010600030101010101" pitchFamily="2" charset="-122"/>
              </a:rPr>
              <a:t>realloc</a:t>
            </a:r>
            <a:r>
              <a:rPr lang="en-US" altLang="zh-CN" sz="2200">
                <a:ea typeface="宋体" panose="02010600030101010101" pitchFamily="2" charset="-122"/>
              </a:rPr>
              <a:t> function changes the size of an allocated memory block. The </a:t>
            </a:r>
            <a:r>
              <a:rPr lang="en-US" altLang="zh-CN" sz="2200" i="1">
                <a:ea typeface="宋体" panose="02010600030101010101" pitchFamily="2" charset="-122"/>
              </a:rPr>
              <a:t>memblock</a:t>
            </a:r>
            <a:r>
              <a:rPr lang="en-US" altLang="zh-CN" sz="2200">
                <a:ea typeface="宋体" panose="02010600030101010101" pitchFamily="2" charset="-122"/>
              </a:rPr>
              <a:t> argument points to the beginning of the memory block. If </a:t>
            </a:r>
            <a:r>
              <a:rPr lang="en-US" altLang="zh-CN" sz="2200" i="1">
                <a:ea typeface="宋体" panose="02010600030101010101" pitchFamily="2" charset="-122"/>
              </a:rPr>
              <a:t>memblock</a:t>
            </a:r>
            <a:r>
              <a:rPr lang="en-US" altLang="zh-CN" sz="2200">
                <a:ea typeface="宋体" panose="02010600030101010101" pitchFamily="2" charset="-122"/>
              </a:rPr>
              <a:t> is </a:t>
            </a:r>
            <a:r>
              <a:rPr lang="en-US" altLang="zh-CN" sz="2200" b="1">
                <a:ea typeface="宋体" panose="02010600030101010101" pitchFamily="2" charset="-122"/>
              </a:rPr>
              <a:t>NULL</a:t>
            </a:r>
            <a:r>
              <a:rPr lang="en-US" altLang="zh-CN" sz="2200">
                <a:ea typeface="宋体" panose="02010600030101010101" pitchFamily="2" charset="-122"/>
              </a:rPr>
              <a:t>, </a:t>
            </a:r>
            <a:r>
              <a:rPr lang="en-US" altLang="zh-CN" sz="2200" b="1">
                <a:ea typeface="宋体" panose="02010600030101010101" pitchFamily="2" charset="-122"/>
              </a:rPr>
              <a:t>realloc</a:t>
            </a:r>
            <a:r>
              <a:rPr lang="en-US" altLang="zh-CN" sz="2200">
                <a:ea typeface="宋体" panose="02010600030101010101" pitchFamily="2" charset="-122"/>
              </a:rPr>
              <a:t> behaves the same way as </a:t>
            </a:r>
            <a:r>
              <a:rPr lang="en-US" altLang="zh-CN" sz="2200" b="1">
                <a:ea typeface="宋体" panose="02010600030101010101" pitchFamily="2" charset="-122"/>
              </a:rPr>
              <a:t>malloc</a:t>
            </a:r>
            <a:r>
              <a:rPr lang="en-US" altLang="zh-CN" sz="2200">
                <a:ea typeface="宋体" panose="02010600030101010101" pitchFamily="2" charset="-122"/>
              </a:rPr>
              <a:t> and allocates a new block of </a:t>
            </a:r>
            <a:r>
              <a:rPr lang="en-US" altLang="zh-CN" sz="2200" i="1">
                <a:ea typeface="宋体" panose="02010600030101010101" pitchFamily="2" charset="-122"/>
              </a:rPr>
              <a:t>size</a:t>
            </a:r>
            <a:r>
              <a:rPr lang="en-US" altLang="zh-CN" sz="2200">
                <a:ea typeface="宋体" panose="02010600030101010101" pitchFamily="2" charset="-122"/>
              </a:rPr>
              <a:t> bytes. If </a:t>
            </a:r>
            <a:r>
              <a:rPr lang="en-US" altLang="zh-CN" sz="2200" i="1">
                <a:ea typeface="宋体" panose="02010600030101010101" pitchFamily="2" charset="-122"/>
              </a:rPr>
              <a:t>memblock</a:t>
            </a:r>
            <a:r>
              <a:rPr lang="en-US" altLang="zh-CN" sz="2200">
                <a:ea typeface="宋体" panose="02010600030101010101" pitchFamily="2" charset="-122"/>
              </a:rPr>
              <a:t> is not </a:t>
            </a:r>
            <a:r>
              <a:rPr lang="en-US" altLang="zh-CN" sz="2200" b="1">
                <a:ea typeface="宋体" panose="02010600030101010101" pitchFamily="2" charset="-122"/>
              </a:rPr>
              <a:t>NULL</a:t>
            </a:r>
            <a:r>
              <a:rPr lang="en-US" altLang="zh-CN" sz="2200">
                <a:ea typeface="宋体" panose="02010600030101010101" pitchFamily="2" charset="-122"/>
              </a:rPr>
              <a:t>, it should be a pointer returned by a previous call to </a:t>
            </a:r>
            <a:r>
              <a:rPr lang="en-US" altLang="zh-CN" sz="2200" b="1">
                <a:ea typeface="宋体" panose="02010600030101010101" pitchFamily="2" charset="-122"/>
              </a:rPr>
              <a:t>calloc</a:t>
            </a:r>
            <a:r>
              <a:rPr lang="en-US" altLang="zh-CN" sz="2200">
                <a:ea typeface="宋体" panose="02010600030101010101" pitchFamily="2" charset="-122"/>
              </a:rPr>
              <a:t>, </a:t>
            </a:r>
            <a:r>
              <a:rPr lang="en-US" altLang="zh-CN" sz="2200" b="1">
                <a:ea typeface="宋体" panose="02010600030101010101" pitchFamily="2" charset="-122"/>
              </a:rPr>
              <a:t>malloc</a:t>
            </a:r>
            <a:r>
              <a:rPr lang="en-US" altLang="zh-CN" sz="2200">
                <a:ea typeface="宋体" panose="02010600030101010101" pitchFamily="2" charset="-122"/>
              </a:rPr>
              <a:t>, or </a:t>
            </a:r>
            <a:r>
              <a:rPr lang="en-US" altLang="zh-CN" sz="2200" b="1">
                <a:ea typeface="宋体" panose="02010600030101010101" pitchFamily="2" charset="-122"/>
              </a:rPr>
              <a:t>realloc</a:t>
            </a:r>
            <a:r>
              <a:rPr lang="en-US" altLang="zh-CN" sz="2200">
                <a:ea typeface="宋体" panose="02010600030101010101" pitchFamily="2" charset="-122"/>
              </a:rPr>
              <a:t>.</a:t>
            </a:r>
            <a:endParaRPr lang="zh-CN" altLang="en-US" sz="220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latin typeface="+mj-ea"/>
              </a:rPr>
              <a:t>和进度的冲突</a:t>
            </a:r>
            <a:endParaRPr lang="en-US" altLang="zh-CN" dirty="0">
              <a:latin typeface="+mj-ea"/>
            </a:endParaRPr>
          </a:p>
        </p:txBody>
      </p:sp>
      <p:sp>
        <p:nvSpPr>
          <p:cNvPr id="23555" name="Rectangle 3"/>
          <p:cNvSpPr>
            <a:spLocks noGrp="1" noChangeArrowheads="1"/>
          </p:cNvSpPr>
          <p:nvPr>
            <p:ph idx="1"/>
          </p:nvPr>
        </p:nvSpPr>
        <p:spPr/>
        <p:txBody>
          <a:bodyPr/>
          <a:lstStyle/>
          <a:p>
            <a:pPr eaLnBrk="1" hangingPunct="1"/>
            <a:r>
              <a:rPr lang="en-US" altLang="zh-CN" dirty="0">
                <a:ea typeface="宋体" panose="02010600030101010101" pitchFamily="2" charset="-122"/>
              </a:rPr>
              <a:t>Write and test code in small chunks</a:t>
            </a:r>
            <a:endParaRPr lang="en-US" altLang="zh-CN" dirty="0">
              <a:ea typeface="宋体" panose="02010600030101010101" pitchFamily="2" charset="-122"/>
            </a:endParaRPr>
          </a:p>
          <a:p>
            <a:pPr eaLnBrk="1" hangingPunct="1"/>
            <a:r>
              <a:rPr lang="en-US" altLang="zh-CN" dirty="0">
                <a:ea typeface="宋体" panose="02010600030101010101" pitchFamily="2" charset="-122"/>
              </a:rPr>
              <a:t>Always test your code, even if that means your schedule will slip</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Nobody remembers if you project is late, but many people will remember your product is buggy.  </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ea typeface="宋体" panose="02010600030101010101" pitchFamily="2" charset="-122"/>
              </a:rPr>
              <a:t>Attitude (cont.)</a:t>
            </a:r>
            <a:endParaRPr lang="en-US" altLang="zh-CN">
              <a:ea typeface="宋体" panose="02010600030101010101" pitchFamily="2" charset="-122"/>
            </a:endParaRPr>
          </a:p>
        </p:txBody>
      </p:sp>
      <p:sp>
        <p:nvSpPr>
          <p:cNvPr id="24579" name="Rectangle 3"/>
          <p:cNvSpPr>
            <a:spLocks noGrp="1" noChangeArrowheads="1"/>
          </p:cNvSpPr>
          <p:nvPr>
            <p:ph idx="1"/>
          </p:nvPr>
        </p:nvSpPr>
        <p:spPr/>
        <p:txBody>
          <a:bodyPr/>
          <a:lstStyle/>
          <a:p>
            <a:pPr eaLnBrk="1" hangingPunct="1"/>
            <a:r>
              <a:rPr lang="en-US" altLang="zh-CN">
                <a:ea typeface="宋体" panose="02010600030101010101" pitchFamily="2" charset="-122"/>
              </a:rPr>
              <a:t>Don’t rely on the testers to find your bugs. </a:t>
            </a:r>
            <a:endParaRPr lang="en-US" altLang="zh-CN">
              <a:ea typeface="宋体" panose="02010600030101010101" pitchFamily="2" charset="-122"/>
            </a:endParaRPr>
          </a:p>
          <a:p>
            <a:pPr eaLnBrk="1" hangingPunct="1"/>
            <a:r>
              <a:rPr lang="en-US" altLang="zh-CN">
                <a:ea typeface="宋体" panose="02010600030101010101" pitchFamily="2" charset="-122"/>
              </a:rPr>
              <a:t>Don’t blame testers for finding your bugs. </a:t>
            </a:r>
            <a:endParaRPr lang="en-US" altLang="zh-CN">
              <a:ea typeface="宋体" panose="02010600030101010101" pitchFamily="2" charset="-122"/>
            </a:endParaRPr>
          </a:p>
          <a:p>
            <a:pPr eaLnBrk="1" hangingPunct="1"/>
            <a:r>
              <a:rPr lang="en-US" altLang="zh-CN">
                <a:ea typeface="宋体" panose="02010600030101010101" pitchFamily="2" charset="-122"/>
              </a:rPr>
              <a:t>A bug maybe minor; the fact that it exists is serious. </a:t>
            </a:r>
            <a:endParaRPr lang="en-US" altLang="zh-CN">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ea typeface="宋体" panose="02010600030101010101" pitchFamily="2" charset="-122"/>
              </a:rPr>
              <a:t>Zero defect - solution</a:t>
            </a:r>
            <a:endParaRPr lang="en-US" altLang="zh-CN">
              <a:ea typeface="宋体" panose="02010600030101010101" pitchFamily="2" charset="-122"/>
            </a:endParaRPr>
          </a:p>
        </p:txBody>
      </p:sp>
      <p:sp>
        <p:nvSpPr>
          <p:cNvPr id="25603" name="Rectangle 3"/>
          <p:cNvSpPr>
            <a:spLocks noGrp="1" noChangeArrowheads="1"/>
          </p:cNvSpPr>
          <p:nvPr>
            <p:ph idx="1"/>
          </p:nvPr>
        </p:nvSpPr>
        <p:spPr/>
        <p:txBody>
          <a:bodyPr/>
          <a:lstStyle/>
          <a:p>
            <a:pPr eaLnBrk="1" hangingPunct="1"/>
            <a:r>
              <a:rPr lang="en-US" altLang="zh-CN" dirty="0">
                <a:ea typeface="宋体" panose="02010600030101010101" pitchFamily="2" charset="-122"/>
              </a:rPr>
              <a:t>Code review / code inspection</a:t>
            </a:r>
            <a:endParaRPr lang="en-US" altLang="zh-CN" dirty="0">
              <a:ea typeface="宋体" panose="02010600030101010101" pitchFamily="2" charset="-122"/>
            </a:endParaRPr>
          </a:p>
          <a:p>
            <a:pPr eaLnBrk="1" hangingPunct="1"/>
            <a:r>
              <a:rPr lang="en-US" altLang="zh-CN" dirty="0">
                <a:ea typeface="宋体" panose="02010600030101010101" pitchFamily="2" charset="-122"/>
              </a:rPr>
              <a:t>don’t trust anyone – defensive programming</a:t>
            </a:r>
            <a:endParaRPr lang="en-US" altLang="zh-CN" dirty="0">
              <a:ea typeface="宋体" panose="02010600030101010101" pitchFamily="2" charset="-122"/>
            </a:endParaRPr>
          </a:p>
          <a:p>
            <a:pPr eaLnBrk="1" hangingPunct="1"/>
            <a:r>
              <a:rPr lang="en-US" altLang="zh-CN" dirty="0">
                <a:ea typeface="宋体" panose="02010600030101010101" pitchFamily="2" charset="-122"/>
              </a:rPr>
              <a:t>Document your design and interface</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ea typeface="宋体" panose="02010600030101010101" pitchFamily="2" charset="-122"/>
              </a:rPr>
              <a:t>Zero defect – solution (cont.)</a:t>
            </a:r>
            <a:endParaRPr lang="en-US" altLang="zh-CN">
              <a:ea typeface="宋体" panose="02010600030101010101" pitchFamily="2" charset="-122"/>
            </a:endParaRPr>
          </a:p>
        </p:txBody>
      </p:sp>
      <p:sp>
        <p:nvSpPr>
          <p:cNvPr id="26627" name="Rectangle 3"/>
          <p:cNvSpPr>
            <a:spLocks noGrp="1" noChangeArrowheads="1"/>
          </p:cNvSpPr>
          <p:nvPr>
            <p:ph idx="1"/>
          </p:nvPr>
        </p:nvSpPr>
        <p:spPr/>
        <p:txBody>
          <a:bodyPr/>
          <a:lstStyle/>
          <a:p>
            <a:pPr eaLnBrk="1" hangingPunct="1"/>
            <a:r>
              <a:rPr lang="en-US" altLang="zh-CN">
                <a:ea typeface="宋体" panose="02010600030101010101" pitchFamily="2" charset="-122"/>
              </a:rPr>
              <a:t>Test Driven Development - TDD</a:t>
            </a:r>
            <a:endParaRPr lang="en-US" altLang="zh-CN">
              <a:ea typeface="宋体" panose="02010600030101010101" pitchFamily="2" charset="-122"/>
            </a:endParaRPr>
          </a:p>
          <a:p>
            <a:pPr eaLnBrk="1" hangingPunct="1"/>
            <a:r>
              <a:rPr lang="en-US" altLang="zh-CN">
                <a:ea typeface="宋体" panose="02010600030101010101" pitchFamily="2" charset="-122"/>
              </a:rPr>
              <a:t>Competing designs and implementations</a:t>
            </a:r>
            <a:endParaRPr lang="en-US" altLang="zh-CN">
              <a:ea typeface="宋体" panose="02010600030101010101" pitchFamily="2" charset="-122"/>
            </a:endParaRPr>
          </a:p>
          <a:p>
            <a:pPr eaLnBrk="1" hangingPunct="1"/>
            <a:r>
              <a:rPr lang="en-US" altLang="zh-CN">
                <a:ea typeface="宋体" panose="02010600030101010101" pitchFamily="2" charset="-122"/>
              </a:rPr>
              <a:t>Self-validation</a:t>
            </a:r>
            <a:endParaRPr lang="en-US" altLang="zh-CN">
              <a:ea typeface="宋体" panose="02010600030101010101" pitchFamily="2" charset="-122"/>
            </a:endParaRPr>
          </a:p>
          <a:p>
            <a:pPr lvl="1" eaLnBrk="1" hangingPunct="1"/>
            <a:r>
              <a:rPr lang="en-US" altLang="zh-CN">
                <a:ea typeface="宋体" panose="02010600030101010101" pitchFamily="2" charset="-122"/>
              </a:rPr>
              <a:t>Step thru all you code</a:t>
            </a:r>
            <a:endParaRPr lang="en-US" altLang="zh-CN">
              <a:ea typeface="宋体" panose="02010600030101010101" pitchFamily="2" charset="-122"/>
            </a:endParaRPr>
          </a:p>
          <a:p>
            <a:pPr lvl="1" eaLnBrk="1" hangingPunct="1"/>
            <a:r>
              <a:rPr lang="en-US" altLang="zh-CN">
                <a:ea typeface="宋体" panose="02010600030101010101" pitchFamily="2" charset="-122"/>
              </a:rPr>
              <a:t>White box testing</a:t>
            </a:r>
            <a:endParaRPr lang="en-US" altLang="zh-CN">
              <a:ea typeface="宋体" panose="02010600030101010101" pitchFamily="2" charset="-122"/>
            </a:endParaRPr>
          </a:p>
          <a:p>
            <a:pPr lvl="1" eaLnBrk="1" hangingPunct="1"/>
            <a:r>
              <a:rPr lang="en-US" altLang="zh-CN">
                <a:ea typeface="宋体" panose="02010600030101010101" pitchFamily="2" charset="-122"/>
              </a:rPr>
              <a:t>Presumed guilty</a:t>
            </a:r>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ea typeface="宋体" panose="02010600030101010101" pitchFamily="2" charset="-122"/>
              </a:rPr>
              <a:t>Before you code gets in…</a:t>
            </a:r>
            <a:endParaRPr lang="en-US" altLang="zh-CN">
              <a:ea typeface="宋体" panose="02010600030101010101" pitchFamily="2" charset="-122"/>
            </a:endParaRPr>
          </a:p>
        </p:txBody>
      </p:sp>
      <p:sp>
        <p:nvSpPr>
          <p:cNvPr id="27651" name="Rectangle 3"/>
          <p:cNvSpPr>
            <a:spLocks noGrp="1" noChangeArrowheads="1"/>
          </p:cNvSpPr>
          <p:nvPr>
            <p:ph idx="1"/>
          </p:nvPr>
        </p:nvSpPr>
        <p:spPr/>
        <p:txBody>
          <a:bodyPr/>
          <a:lstStyle/>
          <a:p>
            <a:pPr eaLnBrk="1" hangingPunct="1"/>
            <a:r>
              <a:rPr lang="en-US" altLang="zh-CN">
                <a:ea typeface="宋体" panose="02010600030101010101" pitchFamily="2" charset="-122"/>
              </a:rPr>
              <a:t>Self-review</a:t>
            </a:r>
            <a:endParaRPr lang="en-US" altLang="zh-CN">
              <a:ea typeface="宋体" panose="02010600030101010101" pitchFamily="2" charset="-122"/>
            </a:endParaRPr>
          </a:p>
          <a:p>
            <a:pPr eaLnBrk="1" hangingPunct="1"/>
            <a:r>
              <a:rPr lang="en-US" altLang="zh-CN">
                <a:ea typeface="宋体" panose="02010600030101010101" pitchFamily="2" charset="-122"/>
              </a:rPr>
              <a:t>Peer-review</a:t>
            </a:r>
            <a:endParaRPr lang="en-US" altLang="zh-CN">
              <a:ea typeface="宋体" panose="02010600030101010101" pitchFamily="2" charset="-122"/>
            </a:endParaRPr>
          </a:p>
          <a:p>
            <a:pPr eaLnBrk="1" hangingPunct="1"/>
            <a:r>
              <a:rPr lang="en-US" altLang="zh-CN">
                <a:ea typeface="宋体" panose="02010600030101010101" pitchFamily="2" charset="-122"/>
              </a:rPr>
              <a:t>Buddy-test</a:t>
            </a:r>
            <a:endParaRPr lang="en-US" altLang="zh-CN">
              <a:ea typeface="宋体" panose="02010600030101010101" pitchFamily="2" charset="-122"/>
            </a:endParaRPr>
          </a:p>
          <a:p>
            <a:pPr eaLnBrk="1" hangingPunct="1"/>
            <a:r>
              <a:rPr lang="en-US" altLang="zh-CN">
                <a:ea typeface="宋体" panose="02010600030101010101" pitchFamily="2" charset="-122"/>
              </a:rPr>
              <a:t>Buddy-build</a:t>
            </a:r>
            <a:endParaRPr lang="en-US" altLang="zh-CN">
              <a:ea typeface="宋体" panose="02010600030101010101" pitchFamily="2" charset="-122"/>
            </a:endParaRPr>
          </a:p>
          <a:p>
            <a:pPr eaLnBrk="1" hangingPunct="1"/>
            <a:r>
              <a:rPr lang="en-US" altLang="zh-CN">
                <a:ea typeface="宋体" panose="02010600030101010101" pitchFamily="2" charset="-122"/>
              </a:rPr>
              <a:t>Smoke-test</a:t>
            </a:r>
            <a:endParaRPr lang="en-US" altLang="zh-CN">
              <a:ea typeface="宋体" panose="02010600030101010101" pitchFamily="2" charset="-122"/>
            </a:endParaRPr>
          </a:p>
          <a:p>
            <a:pPr eaLnBrk="1" hangingPunct="1"/>
            <a:r>
              <a:rPr lang="en-US" altLang="zh-CN">
                <a:ea typeface="宋体" panose="02010600030101010101" pitchFamily="2" charset="-122"/>
              </a:rPr>
              <a:t>Check-in test </a:t>
            </a:r>
            <a:endParaRPr lang="en-US" altLang="zh-CN">
              <a:ea typeface="宋体" panose="02010600030101010101" pitchFamily="2" charset="-122"/>
            </a:endParaRPr>
          </a:p>
          <a:p>
            <a:pPr eaLnBrk="1" hangingPunct="1"/>
            <a:r>
              <a:rPr lang="en-US" altLang="zh-CN">
                <a:ea typeface="宋体" panose="02010600030101010101" pitchFamily="2" charset="-122"/>
              </a:rPr>
              <a:t>BVT Build-verification-test</a:t>
            </a:r>
            <a:endParaRPr lang="en-US" altLang="zh-CN">
              <a:ea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25039</Words>
  <Application>WPS 演示</Application>
  <PresentationFormat>宽屏</PresentationFormat>
  <Paragraphs>1621</Paragraphs>
  <Slides>154</Slides>
  <Notes>23</Notes>
  <HiddenSlides>4</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154</vt:i4>
      </vt:variant>
    </vt:vector>
  </HeadingPairs>
  <TitlesOfParts>
    <vt:vector size="176" baseType="lpstr">
      <vt:lpstr>Arial</vt:lpstr>
      <vt:lpstr>宋体</vt:lpstr>
      <vt:lpstr>Wingdings</vt:lpstr>
      <vt:lpstr>微软雅黑</vt:lpstr>
      <vt:lpstr>隶书</vt:lpstr>
      <vt:lpstr>Tahoma</vt:lpstr>
      <vt:lpstr>楷体_GB2312</vt:lpstr>
      <vt:lpstr>Times New Roman</vt:lpstr>
      <vt:lpstr>Candara</vt:lpstr>
      <vt:lpstr>Arial Unicode MS</vt:lpstr>
      <vt:lpstr>等线</vt:lpstr>
      <vt:lpstr>新宋体</vt:lpstr>
      <vt:lpstr>Calibri</vt:lpstr>
      <vt:lpstr>Wingdings 3</vt:lpstr>
      <vt:lpstr>黑体</vt:lpstr>
      <vt:lpstr>楷体_GB2312</vt:lpstr>
      <vt:lpstr>Verdana</vt:lpstr>
      <vt:lpstr>Lucida Sans Unicode</vt:lpstr>
      <vt:lpstr>Calibri Light</vt:lpstr>
      <vt:lpstr>Microsoft YaHei UI</vt:lpstr>
      <vt:lpstr>Office 主题​​</vt:lpstr>
      <vt:lpstr>Depth</vt:lpstr>
      <vt:lpstr>程序设计进阶与实践</vt:lpstr>
      <vt:lpstr>课程信息</vt:lpstr>
      <vt:lpstr>问题：8皇后问题</vt:lpstr>
      <vt:lpstr>PowerPoint 演示文稿</vt:lpstr>
      <vt:lpstr>PowerPoint 演示文稿</vt:lpstr>
      <vt:lpstr>PowerPoint 演示文稿</vt:lpstr>
      <vt:lpstr>PowerPoint 演示文稿</vt:lpstr>
      <vt:lpstr>PowerPoint 演示文稿</vt:lpstr>
      <vt:lpstr>PowerPoint 演示文稿</vt:lpstr>
      <vt:lpstr> 例题： 逆波兰表达式</vt:lpstr>
      <vt:lpstr>PowerPoint 演示文稿</vt:lpstr>
      <vt:lpstr>PowerPoint 演示文稿</vt:lpstr>
      <vt:lpstr>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个人软件流程和工程师的成长</vt:lpstr>
      <vt:lpstr>软件工程包括什么</vt:lpstr>
      <vt:lpstr>足球为例 </vt:lpstr>
      <vt:lpstr>个人在软件开发流程中</vt:lpstr>
      <vt:lpstr>个人的表现</vt:lpstr>
      <vt:lpstr>我们怎么 “学” 知识</vt:lpstr>
      <vt:lpstr>PSP 的演化</vt:lpstr>
      <vt:lpstr>PSP Evolution (cont.)</vt:lpstr>
      <vt:lpstr>PSP 衡量什么:</vt:lpstr>
      <vt:lpstr>衡量</vt:lpstr>
      <vt:lpstr>PSP 的弱点</vt:lpstr>
      <vt:lpstr>PSP data (大三学生 vs. 工作三年的工程师）</vt:lpstr>
      <vt:lpstr>续表</vt:lpstr>
      <vt:lpstr>大三 vs. 研究生毕业+工作三年</vt:lpstr>
      <vt:lpstr>PSP ISSUES (cont.)</vt:lpstr>
      <vt:lpstr>PSP ISSUES (cont.)</vt:lpstr>
      <vt:lpstr>Art vs. Follow the rules</vt:lpstr>
      <vt:lpstr>What is SE</vt:lpstr>
      <vt:lpstr>The Pragmatic Approach</vt:lpstr>
      <vt:lpstr>案例：两个工程师的交付</vt:lpstr>
      <vt:lpstr>Standard Deviation 标准方差</vt:lpstr>
      <vt:lpstr>软件工程师的成长</vt:lpstr>
      <vt:lpstr>如何衡量成长</vt:lpstr>
      <vt:lpstr>我不想做重复性的工作，我要创新！</vt:lpstr>
      <vt:lpstr>我想加入一个成功的团队</vt:lpstr>
      <vt:lpstr>团队对个人的期望</vt:lpstr>
      <vt:lpstr>我有了灵感才工作！</vt:lpstr>
      <vt:lpstr>软件工程师的思维误区</vt:lpstr>
      <vt:lpstr>工程师的思维误区 – 依赖链条过长</vt:lpstr>
      <vt:lpstr>思维误区 – 过早优化</vt:lpstr>
      <vt:lpstr>过早泛化 Generalization</vt:lpstr>
      <vt:lpstr>职业发展阶段 – 动力</vt:lpstr>
      <vt:lpstr>全栈  + AI?</vt:lpstr>
      <vt:lpstr>专和精的关系</vt:lpstr>
      <vt:lpstr>即使 “增删改查” 也不简单</vt:lpstr>
      <vt:lpstr>职业成长 – 考级之路 </vt:lpstr>
      <vt:lpstr>职业成长 – 公司</vt:lpstr>
      <vt:lpstr>如何证明能力?</vt:lpstr>
      <vt:lpstr>技能是什么？</vt:lpstr>
      <vt:lpstr>不同层次的问题</vt:lpstr>
      <vt:lpstr>“精通”魔方</vt:lpstr>
      <vt:lpstr>高级工程师 和 初级爱好者的区别</vt:lpstr>
      <vt:lpstr>Homework</vt:lpstr>
      <vt:lpstr>Questions and Answer</vt:lpstr>
      <vt:lpstr>appendix</vt:lpstr>
      <vt:lpstr>两人合作</vt:lpstr>
      <vt:lpstr>课程内容</vt:lpstr>
      <vt:lpstr>内容</vt:lpstr>
      <vt:lpstr>代码质量</vt:lpstr>
      <vt:lpstr>巧妙的代码 vs. 好代码</vt:lpstr>
      <vt:lpstr>运行这个程序</vt:lpstr>
      <vt:lpstr>看起来是巧妙的代码</vt:lpstr>
      <vt:lpstr>代码还是给人读/维护</vt:lpstr>
      <vt:lpstr>Broken Window (破窗理论)</vt:lpstr>
      <vt:lpstr>破窗理论在软件工程中</vt:lpstr>
      <vt:lpstr>What’s solid code?</vt:lpstr>
      <vt:lpstr>Coding Style</vt:lpstr>
      <vt:lpstr>Comment – over coment</vt:lpstr>
      <vt:lpstr>Header Comment</vt:lpstr>
      <vt:lpstr>In-body comment</vt:lpstr>
      <vt:lpstr>Design guideline</vt:lpstr>
      <vt:lpstr>Coding Standard Discussion</vt:lpstr>
      <vt:lpstr>Code Review</vt:lpstr>
      <vt:lpstr>复审应该多严格？</vt:lpstr>
      <vt:lpstr>课堂练习</vt:lpstr>
      <vt:lpstr>代码复审核查表</vt:lpstr>
      <vt:lpstr>代码复审核查表</vt:lpstr>
      <vt:lpstr>代码复审核查表</vt:lpstr>
      <vt:lpstr>Great Code， or Good Enough Code?</vt:lpstr>
      <vt:lpstr>Complexity == combination of conditions</vt:lpstr>
      <vt:lpstr>态度问题</vt:lpstr>
      <vt:lpstr>态度问题 (继续)</vt:lpstr>
      <vt:lpstr>设计问题</vt:lpstr>
      <vt:lpstr>和进度的冲突</vt:lpstr>
      <vt:lpstr>Attitude (cont.)</vt:lpstr>
      <vt:lpstr>Zero defect - solution</vt:lpstr>
      <vt:lpstr>Zero defect – solution (cont.)</vt:lpstr>
      <vt:lpstr>Before you code gets in…</vt:lpstr>
      <vt:lpstr>After you fix a bug</vt:lpstr>
      <vt:lpstr>It’s a team effort</vt:lpstr>
      <vt:lpstr>The bug you don’t want to fix</vt:lpstr>
      <vt:lpstr>Quiz</vt:lpstr>
      <vt:lpstr>quiz</vt:lpstr>
      <vt:lpstr>防御式编程 Defensive Programming</vt:lpstr>
      <vt:lpstr>Exception handling </vt:lpstr>
      <vt:lpstr>Exception handling (cont.)</vt:lpstr>
      <vt:lpstr>代码复审 in Visual Studio</vt:lpstr>
      <vt:lpstr>Team Work</vt:lpstr>
      <vt:lpstr>结对编程</vt:lpstr>
      <vt:lpstr>最早有记录的结对编程</vt:lpstr>
      <vt:lpstr>结对编程 Pair Programming</vt:lpstr>
      <vt:lpstr>Pair Programming Examples</vt:lpstr>
      <vt:lpstr>好处</vt:lpstr>
      <vt:lpstr>好处</vt:lpstr>
      <vt:lpstr>坏处/Drawbacks</vt:lpstr>
      <vt:lpstr>最合适的场景</vt:lpstr>
      <vt:lpstr>不适合的场景</vt:lpstr>
      <vt:lpstr>Pair Programming Side Effect</vt:lpstr>
      <vt:lpstr>Pair Programming Goes Wrong</vt:lpstr>
      <vt:lpstr>个人要避免不好的习惯</vt:lpstr>
      <vt:lpstr>推向极致</vt:lpstr>
      <vt:lpstr>Famous collaboration of a pair</vt:lpstr>
      <vt:lpstr>Examples:  Hewlett and Packard</vt:lpstr>
      <vt:lpstr>Examples – Wozniak and Jobs</vt:lpstr>
      <vt:lpstr>Paul and Bill</vt:lpstr>
      <vt:lpstr>Jerry Yang and David Filo</vt:lpstr>
      <vt:lpstr>Page and Brin</vt:lpstr>
      <vt:lpstr>Facebook: Mark and Eduardo</vt:lpstr>
      <vt:lpstr>In IT history</vt:lpstr>
      <vt:lpstr>Collaboration</vt:lpstr>
      <vt:lpstr>1: Forming / 萌芽</vt:lpstr>
      <vt:lpstr>课堂练习：How to FORM better</vt:lpstr>
      <vt:lpstr>2: Storming / 磨合</vt:lpstr>
      <vt:lpstr>如何磨合</vt:lpstr>
      <vt:lpstr>Sandwiches / 三明治 </vt:lpstr>
      <vt:lpstr>Bread … Meat … Bread</vt:lpstr>
      <vt:lpstr>三明治/Sandwich Steps</vt:lpstr>
      <vt:lpstr>如何提供反馈</vt:lpstr>
      <vt:lpstr>3：Norming / 规范</vt:lpstr>
      <vt:lpstr>如何规范/How to NORM better</vt:lpstr>
      <vt:lpstr>4: Performing / 创造</vt:lpstr>
      <vt:lpstr>另一种可能</vt:lpstr>
      <vt:lpstr>Now … for team project</vt:lpstr>
      <vt:lpstr>Influence</vt:lpstr>
      <vt:lpstr>Different ways to influence</vt:lpstr>
      <vt:lpstr>Different ways to influence</vt:lpstr>
      <vt:lpstr>Different ways to influence</vt:lpstr>
      <vt:lpstr>Different ways to influence</vt:lpstr>
      <vt:lpstr>练习： 影响力</vt:lpstr>
      <vt:lpstr>Questions and Answer</vt:lpstr>
      <vt:lpstr>Final Class Exercise – secret vote</vt:lpstr>
      <vt:lpstr>appendix</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程序设计进阶与实践</dc:title>
  <dc:creator>gzsun</dc:creator>
  <cp:lastModifiedBy>F.Y.R.N.</cp:lastModifiedBy>
  <cp:revision>6</cp:revision>
  <dcterms:created xsi:type="dcterms:W3CDTF">2022-03-14T04:46:00Z</dcterms:created>
  <dcterms:modified xsi:type="dcterms:W3CDTF">2022-03-29T13:08:24Z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92D1014EDB60437E95ED40FDC9CCAF04</vt:lpwstr>
  </property>
  <property fmtid="{D5CDD505-2E9C-101B-9397-08002B2CF9AE}" pid="3" name="KSOProductBuildVer">
    <vt:lpwstr>2052-11.1.0.11365</vt:lpwstr>
  </property>
</Properties>
</file>